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notesMasterIdLst>
    <p:notesMasterId r:id="rId36"/>
  </p:notesMasterIdLst>
  <p:handoutMasterIdLst>
    <p:handoutMasterId r:id="rId37"/>
  </p:handoutMasterIdLst>
  <p:sldIdLst>
    <p:sldId id="274" r:id="rId2"/>
    <p:sldId id="275" r:id="rId3"/>
    <p:sldId id="317" r:id="rId4"/>
    <p:sldId id="276" r:id="rId5"/>
    <p:sldId id="296" r:id="rId6"/>
    <p:sldId id="334" r:id="rId7"/>
    <p:sldId id="258" r:id="rId8"/>
    <p:sldId id="327" r:id="rId9"/>
    <p:sldId id="294" r:id="rId10"/>
    <p:sldId id="265" r:id="rId11"/>
    <p:sldId id="319" r:id="rId12"/>
    <p:sldId id="272" r:id="rId13"/>
    <p:sldId id="332" r:id="rId14"/>
    <p:sldId id="325" r:id="rId15"/>
    <p:sldId id="326" r:id="rId16"/>
    <p:sldId id="336" r:id="rId17"/>
    <p:sldId id="271" r:id="rId18"/>
    <p:sldId id="335" r:id="rId19"/>
    <p:sldId id="287" r:id="rId20"/>
    <p:sldId id="263" r:id="rId21"/>
    <p:sldId id="331" r:id="rId22"/>
    <p:sldId id="318" r:id="rId23"/>
    <p:sldId id="262" r:id="rId24"/>
    <p:sldId id="279" r:id="rId25"/>
    <p:sldId id="280" r:id="rId26"/>
    <p:sldId id="282" r:id="rId27"/>
    <p:sldId id="288" r:id="rId28"/>
    <p:sldId id="289" r:id="rId29"/>
    <p:sldId id="291" r:id="rId30"/>
    <p:sldId id="260" r:id="rId31"/>
    <p:sldId id="269" r:id="rId32"/>
    <p:sldId id="286" r:id="rId33"/>
    <p:sldId id="328" r:id="rId34"/>
    <p:sldId id="285" r:id="rId3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E7E"/>
    <a:srgbClr val="013E7F"/>
    <a:srgbClr val="1E2F8E"/>
    <a:srgbClr val="001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58221" autoAdjust="0"/>
  </p:normalViewPr>
  <p:slideViewPr>
    <p:cSldViewPr snapToGrid="0">
      <p:cViewPr varScale="1">
        <p:scale>
          <a:sx n="61" d="100"/>
          <a:sy n="61" d="100"/>
        </p:scale>
        <p:origin x="654" y="72"/>
      </p:cViewPr>
      <p:guideLst/>
    </p:cSldViewPr>
  </p:slideViewPr>
  <p:outlineViewPr>
    <p:cViewPr>
      <p:scale>
        <a:sx n="33" d="100"/>
        <a:sy n="33" d="100"/>
      </p:scale>
      <p:origin x="0" y="-4608"/>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p:scale>
          <a:sx n="120" d="100"/>
          <a:sy n="120" d="100"/>
        </p:scale>
        <p:origin x="3120" y="-8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589EDFC7-4DE8-4045-B61D-3DF9FE3F4821}" type="datetimeFigureOut">
              <a:rPr lang="en-US" smtClean="0"/>
              <a:t>12/10/2013</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E022018-322A-4ECF-AA4E-EB4A556176B1}" type="slidenum">
              <a:rPr lang="en-US" smtClean="0"/>
              <a:t>‹#›</a:t>
            </a:fld>
            <a:endParaRPr lang="en-US"/>
          </a:p>
        </p:txBody>
      </p:sp>
    </p:spTree>
    <p:extLst>
      <p:ext uri="{BB962C8B-B14F-4D97-AF65-F5344CB8AC3E}">
        <p14:creationId xmlns:p14="http://schemas.microsoft.com/office/powerpoint/2010/main" val="2782609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EE20AE3-FE36-474A-A752-92CC295B3F8F}" type="datetimeFigureOut">
              <a:rPr lang="en-US" smtClean="0"/>
              <a:t>12/10/2013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E925856-5C2E-4E6D-B7E6-C91D5749FBE4}" type="slidenum">
              <a:rPr lang="en-US" smtClean="0"/>
              <a:t>‹#›</a:t>
            </a:fld>
            <a:endParaRPr lang="en-US"/>
          </a:p>
        </p:txBody>
      </p:sp>
    </p:spTree>
    <p:extLst>
      <p:ext uri="{BB962C8B-B14F-4D97-AF65-F5344CB8AC3E}">
        <p14:creationId xmlns:p14="http://schemas.microsoft.com/office/powerpoint/2010/main" val="243849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925856-5C2E-4E6D-B7E6-C91D5749FBE4}" type="slidenum">
              <a:rPr lang="en-US" smtClean="0"/>
              <a:t>1</a:t>
            </a:fld>
            <a:endParaRPr lang="en-US"/>
          </a:p>
        </p:txBody>
      </p:sp>
    </p:spTree>
    <p:extLst>
      <p:ext uri="{BB962C8B-B14F-4D97-AF65-F5344CB8AC3E}">
        <p14:creationId xmlns:p14="http://schemas.microsoft.com/office/powerpoint/2010/main" val="2430469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Best practices are used to mitigate Pace University’s information security risks.</a:t>
            </a:r>
          </a:p>
        </p:txBody>
      </p:sp>
      <p:sp>
        <p:nvSpPr>
          <p:cNvPr id="4" name="Slide Number Placeholder 3"/>
          <p:cNvSpPr>
            <a:spLocks noGrp="1"/>
          </p:cNvSpPr>
          <p:nvPr>
            <p:ph type="sldNum" sz="quarter" idx="10"/>
          </p:nvPr>
        </p:nvSpPr>
        <p:spPr/>
        <p:txBody>
          <a:bodyPr/>
          <a:lstStyle/>
          <a:p>
            <a:fld id="{5E925856-5C2E-4E6D-B7E6-C91D5749FBE4}" type="slidenum">
              <a:rPr lang="en-US" smtClean="0"/>
              <a:t>10</a:t>
            </a:fld>
            <a:endParaRPr lang="en-US"/>
          </a:p>
        </p:txBody>
      </p:sp>
    </p:spTree>
    <p:extLst>
      <p:ext uri="{BB962C8B-B14F-4D97-AF65-F5344CB8AC3E}">
        <p14:creationId xmlns:p14="http://schemas.microsoft.com/office/powerpoint/2010/main" val="117376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Understand that attackers may try to manipulate you into revealing sensitive information. Social engineering attackers may try to pretend to be working for important people or departments and may try to intimidate the victim by stating that there is a critical deadline that must be made.  This tactic is used in order to make the victim feel the need to resolve the issue immediately to avoid conflict and provide good customer service.  This type of social engineering attack may come in the form of a phone call, email message, text message, social network messages, or other form of communication.</a:t>
            </a:r>
          </a:p>
          <a:p>
            <a:pPr marL="173422" indent="-173422">
              <a:buFont typeface="Arial" panose="020B0604020202020204" pitchFamily="34" charset="0"/>
              <a:buChar char="•"/>
            </a:pPr>
            <a:r>
              <a:rPr lang="en-US" dirty="0"/>
              <a:t>Another method is to build up trust by giving unwarranted compliments or by mentioning key people in the organization with whom they claim to be associated. If you are not sure if a user is who they say they are, thoroughly verify their identity before providing any information to them.  For example, request a callback number and then verify their information from an independent source before proceeding.</a:t>
            </a:r>
          </a:p>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11</a:t>
            </a:fld>
            <a:endParaRPr lang="en-US"/>
          </a:p>
        </p:txBody>
      </p:sp>
    </p:spTree>
    <p:extLst>
      <p:ext uri="{BB962C8B-B14F-4D97-AF65-F5344CB8AC3E}">
        <p14:creationId xmlns:p14="http://schemas.microsoft.com/office/powerpoint/2010/main" val="2751607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If you do not know the source of an email and it contains an attachment, please delete the email. </a:t>
            </a:r>
          </a:p>
          <a:p>
            <a:pPr marL="173422" indent="-173422">
              <a:buFont typeface="Arial" panose="020B0604020202020204" pitchFamily="34" charset="0"/>
              <a:buChar char="•"/>
            </a:pPr>
            <a:r>
              <a:rPr lang="en-US" dirty="0"/>
              <a:t>Be careful not to respond to convincing emails that ask for money, account credentials, or other PII (Personally Identifiable Information).  </a:t>
            </a:r>
          </a:p>
          <a:p>
            <a:pPr marL="173422" indent="-173422">
              <a:buFont typeface="Arial" panose="020B0604020202020204" pitchFamily="34" charset="0"/>
              <a:buChar char="•"/>
            </a:pPr>
            <a:r>
              <a:rPr lang="en-US" dirty="0"/>
              <a:t>Do not send PII in emails.  If you receive an email with PII, delete the email and send a message to the user telling them not to send this information in email messages.</a:t>
            </a:r>
          </a:p>
          <a:p>
            <a:pPr marL="173422" indent="-173422">
              <a:buFont typeface="Arial" panose="020B0604020202020204" pitchFamily="34" charset="0"/>
              <a:buChar char="•"/>
            </a:pPr>
            <a:r>
              <a:rPr lang="en-US" dirty="0"/>
              <a:t>If you are unsure if an email containing an attachment was actually from a particular sender, please call the sender and confirm that it was sent from them. </a:t>
            </a:r>
          </a:p>
        </p:txBody>
      </p:sp>
      <p:sp>
        <p:nvSpPr>
          <p:cNvPr id="4" name="Slide Number Placeholder 3"/>
          <p:cNvSpPr>
            <a:spLocks noGrp="1"/>
          </p:cNvSpPr>
          <p:nvPr>
            <p:ph type="sldNum" sz="quarter" idx="10"/>
          </p:nvPr>
        </p:nvSpPr>
        <p:spPr/>
        <p:txBody>
          <a:bodyPr/>
          <a:lstStyle/>
          <a:p>
            <a:fld id="{5E925856-5C2E-4E6D-B7E6-C91D5749FBE4}" type="slidenum">
              <a:rPr lang="en-US" smtClean="0"/>
              <a:t>12</a:t>
            </a:fld>
            <a:endParaRPr lang="en-US"/>
          </a:p>
        </p:txBody>
      </p:sp>
    </p:spTree>
    <p:extLst>
      <p:ext uri="{BB962C8B-B14F-4D97-AF65-F5344CB8AC3E}">
        <p14:creationId xmlns:p14="http://schemas.microsoft.com/office/powerpoint/2010/main" val="365790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13</a:t>
            </a:fld>
            <a:endParaRPr lang="en-US"/>
          </a:p>
        </p:txBody>
      </p:sp>
    </p:spTree>
    <p:extLst>
      <p:ext uri="{BB962C8B-B14F-4D97-AF65-F5344CB8AC3E}">
        <p14:creationId xmlns:p14="http://schemas.microsoft.com/office/powerpoint/2010/main" val="785393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14</a:t>
            </a:fld>
            <a:endParaRPr lang="en-US"/>
          </a:p>
        </p:txBody>
      </p:sp>
    </p:spTree>
    <p:extLst>
      <p:ext uri="{BB962C8B-B14F-4D97-AF65-F5344CB8AC3E}">
        <p14:creationId xmlns:p14="http://schemas.microsoft.com/office/powerpoint/2010/main" val="3631896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15</a:t>
            </a:fld>
            <a:endParaRPr lang="en-US"/>
          </a:p>
        </p:txBody>
      </p:sp>
    </p:spTree>
    <p:extLst>
      <p:ext uri="{BB962C8B-B14F-4D97-AF65-F5344CB8AC3E}">
        <p14:creationId xmlns:p14="http://schemas.microsoft.com/office/powerpoint/2010/main" val="1941178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16</a:t>
            </a:fld>
            <a:endParaRPr lang="en-US"/>
          </a:p>
        </p:txBody>
      </p:sp>
    </p:spTree>
    <p:extLst>
      <p:ext uri="{BB962C8B-B14F-4D97-AF65-F5344CB8AC3E}">
        <p14:creationId xmlns:p14="http://schemas.microsoft.com/office/powerpoint/2010/main" val="1784295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smtClean="0"/>
              <a:t>Protect against Phishing attacks.  If you receive an email with a hyperlink,</a:t>
            </a:r>
            <a:r>
              <a:rPr lang="en-US" baseline="0" dirty="0" smtClean="0"/>
              <a:t> </a:t>
            </a:r>
            <a:r>
              <a:rPr lang="en-US" dirty="0" smtClean="0"/>
              <a:t>mouse over the link to ensure that the actual address is what it claims to be.  Only visit the hyperlink if there is a business need to do so and you trust the source from which it was received.  If the email looks suspicious or you think that it might be spoofed from a contact you trust, call the sender to make sure that they sent the message.   </a:t>
            </a:r>
          </a:p>
          <a:p>
            <a:pPr marL="173422" indent="-173422">
              <a:buFont typeface="Arial" panose="020B0604020202020204" pitchFamily="34" charset="0"/>
              <a:buChar char="•"/>
            </a:pPr>
            <a:r>
              <a:rPr lang="en-US" dirty="0" smtClean="0"/>
              <a:t>Visit trusted web sites that are needed to conduct Pace University business.</a:t>
            </a:r>
          </a:p>
          <a:p>
            <a:pPr marL="173422" indent="-173422">
              <a:buFont typeface="Arial" panose="020B0604020202020204" pitchFamily="34" charset="0"/>
              <a:buChar char="•"/>
            </a:pPr>
            <a:r>
              <a:rPr lang="en-US" dirty="0" smtClean="0"/>
              <a:t>Do not follow pop-ups or other queries that prompt you to install software to fix your computer.</a:t>
            </a:r>
          </a:p>
          <a:p>
            <a:pPr marL="173422" indent="-173422">
              <a:buFont typeface="Arial" panose="020B0604020202020204" pitchFamily="34" charset="0"/>
              <a:buChar char="•"/>
            </a:pPr>
            <a:r>
              <a:rPr lang="en-US" dirty="0" smtClean="0"/>
              <a:t>Do not download and/or install programs or applications from the Internet onto your computer. </a:t>
            </a:r>
          </a:p>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17</a:t>
            </a:fld>
            <a:endParaRPr lang="en-US"/>
          </a:p>
        </p:txBody>
      </p:sp>
    </p:spTree>
    <p:extLst>
      <p:ext uri="{BB962C8B-B14F-4D97-AF65-F5344CB8AC3E}">
        <p14:creationId xmlns:p14="http://schemas.microsoft.com/office/powerpoint/2010/main" val="3839770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smtClean="0"/>
              <a:t>Protect against Phishing attacks.  If you receive an email with a hyperlink,</a:t>
            </a:r>
            <a:r>
              <a:rPr lang="en-US" baseline="0" dirty="0" smtClean="0"/>
              <a:t> </a:t>
            </a:r>
            <a:r>
              <a:rPr lang="en-US" dirty="0" smtClean="0"/>
              <a:t>mouse over the link to ensure that the actual address is what it claims to be.  Only visit the hyperlink if there is a business need to do so and you trust the source from which it was received.  If the email looks suspicious or you think that it might be spoofed from a contact you trust, call the sender to make sure that they sent the message.   </a:t>
            </a:r>
          </a:p>
          <a:p>
            <a:pPr marL="173422" indent="-173422">
              <a:buFont typeface="Arial" panose="020B0604020202020204" pitchFamily="34" charset="0"/>
              <a:buChar char="•"/>
            </a:pPr>
            <a:r>
              <a:rPr lang="en-US" dirty="0" smtClean="0"/>
              <a:t>Visit trusted web sites that are needed to conduct Pace University business.</a:t>
            </a:r>
          </a:p>
          <a:p>
            <a:pPr marL="173422" indent="-173422">
              <a:buFont typeface="Arial" panose="020B0604020202020204" pitchFamily="34" charset="0"/>
              <a:buChar char="•"/>
            </a:pPr>
            <a:r>
              <a:rPr lang="en-US" dirty="0" smtClean="0"/>
              <a:t>Do not follow pop-ups or other queries that prompt you to install software to fix your computer.</a:t>
            </a:r>
          </a:p>
          <a:p>
            <a:pPr marL="173422" indent="-173422">
              <a:buFont typeface="Arial" panose="020B0604020202020204" pitchFamily="34" charset="0"/>
              <a:buChar char="•"/>
            </a:pPr>
            <a:r>
              <a:rPr lang="en-US" dirty="0" smtClean="0"/>
              <a:t>Do not download and/or install programs or applications from the Internet onto your computer. </a:t>
            </a:r>
          </a:p>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18</a:t>
            </a:fld>
            <a:endParaRPr lang="en-US"/>
          </a:p>
        </p:txBody>
      </p:sp>
    </p:spTree>
    <p:extLst>
      <p:ext uri="{BB962C8B-B14F-4D97-AF65-F5344CB8AC3E}">
        <p14:creationId xmlns:p14="http://schemas.microsoft.com/office/powerpoint/2010/main" val="107905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Be careful of what information you post online to social networks.</a:t>
            </a:r>
          </a:p>
          <a:p>
            <a:pPr marL="173422" indent="-173422">
              <a:buFont typeface="Arial" panose="020B0604020202020204" pitchFamily="34" charset="0"/>
              <a:buChar char="•"/>
            </a:pPr>
            <a:r>
              <a:rPr lang="en-US" dirty="0"/>
              <a:t>Assume that anything that you post could become public in the future.  If you would be embarrassed if that information became public, don’t post it in the first place.</a:t>
            </a:r>
          </a:p>
          <a:p>
            <a:pPr marL="173422" indent="-173422">
              <a:buFont typeface="Arial" panose="020B0604020202020204" pitchFamily="34" charset="0"/>
              <a:buChar char="•"/>
            </a:pPr>
            <a:r>
              <a:rPr lang="en-US" dirty="0"/>
              <a:t>Ensure that you properly restrict access for the information that you do wish to share to only trusted users.</a:t>
            </a:r>
          </a:p>
          <a:p>
            <a:pPr marL="173422" indent="-173422">
              <a:buFont typeface="Arial" panose="020B0604020202020204" pitchFamily="34" charset="0"/>
              <a:buChar char="•"/>
            </a:pPr>
            <a:r>
              <a:rPr lang="en-US" dirty="0"/>
              <a:t>Watch out for people trying to impersonate your friends or family members to gain access to your social network.</a:t>
            </a:r>
          </a:p>
          <a:p>
            <a:pPr marL="173422" indent="-173422">
              <a:buFont typeface="Arial" panose="020B0604020202020204" pitchFamily="34" charset="0"/>
              <a:buChar char="•"/>
            </a:pPr>
            <a:r>
              <a:rPr lang="en-US" dirty="0"/>
              <a:t>Don’t post any PII on social networking sites.</a:t>
            </a:r>
          </a:p>
          <a:p>
            <a:pPr marL="173422" indent="-173422">
              <a:buFont typeface="Arial" panose="020B0604020202020204" pitchFamily="34" charset="0"/>
              <a:buChar char="•"/>
            </a:pPr>
            <a:r>
              <a:rPr lang="en-US" dirty="0"/>
              <a:t>Don’t play any online games that ask you to provide PII or any other personal information that could be used as a way of stealing your identity.</a:t>
            </a:r>
          </a:p>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19</a:t>
            </a:fld>
            <a:endParaRPr lang="en-US"/>
          </a:p>
        </p:txBody>
      </p:sp>
    </p:spTree>
    <p:extLst>
      <p:ext uri="{BB962C8B-B14F-4D97-AF65-F5344CB8AC3E}">
        <p14:creationId xmlns:p14="http://schemas.microsoft.com/office/powerpoint/2010/main" val="3205764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925856-5C2E-4E6D-B7E6-C91D5749FBE4}" type="slidenum">
              <a:rPr lang="en-US" smtClean="0"/>
              <a:t>2</a:t>
            </a:fld>
            <a:endParaRPr lang="en-US"/>
          </a:p>
        </p:txBody>
      </p:sp>
    </p:spTree>
    <p:extLst>
      <p:ext uri="{BB962C8B-B14F-4D97-AF65-F5344CB8AC3E}">
        <p14:creationId xmlns:p14="http://schemas.microsoft.com/office/powerpoint/2010/main" val="2730675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smtClean="0"/>
              <a:t>Do not use the same password for Pace University accounts as for other non-Pace University access (e.g., personal ISP (Internet Service Provider) account, option trading, benefits, etc.). </a:t>
            </a:r>
          </a:p>
          <a:p>
            <a:pPr marL="173422" indent="-173422">
              <a:buFont typeface="Arial" panose="020B0604020202020204" pitchFamily="34" charset="0"/>
              <a:buChar char="•"/>
            </a:pPr>
            <a:r>
              <a:rPr lang="en-US" dirty="0" smtClean="0"/>
              <a:t>Where possible, do not use the same password for various Pace University access needs. </a:t>
            </a:r>
          </a:p>
          <a:p>
            <a:pPr marL="173422" indent="-173422">
              <a:buFont typeface="Arial" panose="020B0604020202020204" pitchFamily="34" charset="0"/>
              <a:buChar char="•"/>
            </a:pPr>
            <a:r>
              <a:rPr lang="en-US" dirty="0" smtClean="0"/>
              <a:t>Never share your Pace University user ID and password with </a:t>
            </a:r>
            <a:r>
              <a:rPr lang="en-US" b="1" u="sng" dirty="0" smtClean="0"/>
              <a:t>anyone</a:t>
            </a:r>
            <a:r>
              <a:rPr lang="en-US" dirty="0" smtClean="0"/>
              <a:t>. </a:t>
            </a:r>
          </a:p>
          <a:p>
            <a:pPr marL="173422" indent="-173422">
              <a:buFont typeface="Arial" panose="020B0604020202020204" pitchFamily="34" charset="0"/>
              <a:buChar char="•"/>
            </a:pPr>
            <a:r>
              <a:rPr lang="en-US" dirty="0" smtClean="0"/>
              <a:t>Here is a list of "don'ts":</a:t>
            </a:r>
          </a:p>
          <a:p>
            <a:pPr marL="635879" lvl="1" indent="-173422">
              <a:buFont typeface="Arial" panose="020B0604020202020204" pitchFamily="34" charset="0"/>
              <a:buChar char="•"/>
            </a:pPr>
            <a:r>
              <a:rPr lang="en-US" dirty="0" smtClean="0"/>
              <a:t>Don't reveal a password to ANYONE</a:t>
            </a:r>
          </a:p>
          <a:p>
            <a:pPr marL="635879" lvl="1" indent="-173422">
              <a:buFont typeface="Arial" panose="020B0604020202020204" pitchFamily="34" charset="0"/>
              <a:buChar char="•"/>
            </a:pPr>
            <a:r>
              <a:rPr lang="en-US" dirty="0" smtClean="0"/>
              <a:t>Don't reveal a password in an email message</a:t>
            </a:r>
          </a:p>
          <a:p>
            <a:pPr marL="635879" lvl="1" indent="-173422">
              <a:buFont typeface="Arial" panose="020B0604020202020204" pitchFamily="34" charset="0"/>
              <a:buChar char="•"/>
            </a:pPr>
            <a:r>
              <a:rPr lang="en-US" dirty="0" smtClean="0"/>
              <a:t>Don't reveal a password to your administrative assistant, manager/supervisor, graduate assistants, student employees, or others in your workplace</a:t>
            </a:r>
          </a:p>
          <a:p>
            <a:pPr marL="635879" lvl="1" indent="-173422">
              <a:buFont typeface="Arial" panose="020B0604020202020204" pitchFamily="34" charset="0"/>
              <a:buChar char="•"/>
            </a:pPr>
            <a:r>
              <a:rPr lang="en-US" dirty="0" smtClean="0"/>
              <a:t>Don't talk about a password in front of others</a:t>
            </a:r>
          </a:p>
          <a:p>
            <a:pPr marL="635879" lvl="1" indent="-173422">
              <a:buFont typeface="Arial" panose="020B0604020202020204" pitchFamily="34" charset="0"/>
              <a:buChar char="•"/>
            </a:pPr>
            <a:r>
              <a:rPr lang="en-US" dirty="0" smtClean="0"/>
              <a:t>Don't hint at the format of a password (e.g., "my family name")</a:t>
            </a:r>
          </a:p>
          <a:p>
            <a:pPr marL="635879" lvl="1" indent="-173422">
              <a:buFont typeface="Arial" panose="020B0604020202020204" pitchFamily="34" charset="0"/>
              <a:buChar char="•"/>
            </a:pPr>
            <a:r>
              <a:rPr lang="en-US" dirty="0" smtClean="0"/>
              <a:t>Don't reveal a password on questionnaires or security forms</a:t>
            </a:r>
          </a:p>
          <a:p>
            <a:pPr marL="635879" lvl="1" indent="-173422">
              <a:buFont typeface="Arial" panose="020B0604020202020204" pitchFamily="34" charset="0"/>
              <a:buChar char="•"/>
            </a:pPr>
            <a:r>
              <a:rPr lang="en-US" dirty="0" smtClean="0"/>
              <a:t>Don't share a password with family members</a:t>
            </a:r>
          </a:p>
          <a:p>
            <a:pPr marL="635879" lvl="1" indent="-173422">
              <a:buFont typeface="Arial" panose="020B0604020202020204" pitchFamily="34" charset="0"/>
              <a:buChar char="•"/>
            </a:pPr>
            <a:r>
              <a:rPr lang="en-US" dirty="0" smtClean="0"/>
              <a:t>Don't reveal a password to co-workers while on vacation</a:t>
            </a:r>
          </a:p>
          <a:p>
            <a:pPr marL="635879" lvl="1" indent="-173422">
              <a:buFont typeface="Arial" panose="020B0604020202020204" pitchFamily="34" charset="0"/>
              <a:buChar char="•"/>
            </a:pPr>
            <a:r>
              <a:rPr lang="en-US" b="0" dirty="0" smtClean="0"/>
              <a:t>Do not use the "Remember Password" feature of applications (e.g. Outlook, Excel, web browsers).</a:t>
            </a:r>
          </a:p>
          <a:p>
            <a:pPr marL="635879" lvl="1" indent="-173422">
              <a:buFont typeface="Arial" panose="020B0604020202020204" pitchFamily="34" charset="0"/>
              <a:buChar char="•"/>
            </a:pPr>
            <a:r>
              <a:rPr lang="en-US" dirty="0" smtClean="0"/>
              <a:t>Do not write passwords down and store them anywhere.  </a:t>
            </a:r>
          </a:p>
          <a:p>
            <a:pPr marL="635879" lvl="1" indent="-173422">
              <a:buFont typeface="Arial" panose="020B0604020202020204" pitchFamily="34" charset="0"/>
              <a:buChar char="•"/>
            </a:pPr>
            <a:r>
              <a:rPr lang="en-US" dirty="0" smtClean="0"/>
              <a:t>Do not store passwords in a file on ANY computer system (including Smart phones or similar devices) without encryption.</a:t>
            </a:r>
          </a:p>
          <a:p>
            <a:pPr lvl="1"/>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20</a:t>
            </a:fld>
            <a:endParaRPr lang="en-US"/>
          </a:p>
        </p:txBody>
      </p:sp>
    </p:spTree>
    <p:extLst>
      <p:ext uri="{BB962C8B-B14F-4D97-AF65-F5344CB8AC3E}">
        <p14:creationId xmlns:p14="http://schemas.microsoft.com/office/powerpoint/2010/main" val="564434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21</a:t>
            </a:fld>
            <a:endParaRPr lang="en-US"/>
          </a:p>
        </p:txBody>
      </p:sp>
    </p:spTree>
    <p:extLst>
      <p:ext uri="{BB962C8B-B14F-4D97-AF65-F5344CB8AC3E}">
        <p14:creationId xmlns:p14="http://schemas.microsoft.com/office/powerpoint/2010/main" val="917146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Make sure to keep your computer, laptop, and mobile devices up to date with the latest security patches.</a:t>
            </a:r>
          </a:p>
          <a:p>
            <a:pPr marL="173422" indent="-173422">
              <a:buFont typeface="Arial" panose="020B0604020202020204" pitchFamily="34" charset="0"/>
              <a:buChar char="•"/>
            </a:pPr>
            <a:r>
              <a:rPr lang="en-US" dirty="0"/>
              <a:t>Ensure that Microsoft Automatic Updates are turned on if using a Windows product.</a:t>
            </a:r>
          </a:p>
          <a:p>
            <a:pPr marL="173422" indent="-173422">
              <a:buFont typeface="Arial" panose="020B0604020202020204" pitchFamily="34" charset="0"/>
              <a:buChar char="•"/>
            </a:pPr>
            <a:r>
              <a:rPr lang="en-US" dirty="0"/>
              <a:t>Enable your operating system firewall to add an additional layer of security.</a:t>
            </a:r>
          </a:p>
          <a:p>
            <a:pPr marL="173422" indent="-173422">
              <a:buFont typeface="Arial" panose="020B0604020202020204" pitchFamily="34" charset="0"/>
              <a:buChar char="•"/>
            </a:pPr>
            <a:r>
              <a:rPr lang="en-US" dirty="0"/>
              <a:t>Ensure that your web browser, Adobe Reader, Flash, Java, and other third party applications are patched with the most recent updates.  </a:t>
            </a:r>
          </a:p>
          <a:p>
            <a:pPr marL="173422" indent="-173422">
              <a:buFont typeface="Arial" panose="020B0604020202020204" pitchFamily="34" charset="0"/>
              <a:buChar char="•"/>
            </a:pPr>
            <a:r>
              <a:rPr lang="en-US" dirty="0"/>
              <a:t>Ensure that you have antivirus installed on your computer and laptop with auto-protect and automatic virus definitions enabled.  </a:t>
            </a:r>
          </a:p>
          <a:p>
            <a:pPr marL="173422" indent="-173422">
              <a:buFont typeface="Arial" panose="020B0604020202020204" pitchFamily="34" charset="0"/>
              <a:buChar char="•"/>
            </a:pPr>
            <a:r>
              <a:rPr lang="en-US" dirty="0"/>
              <a:t>Schedule the antivirus to automatically scan all drives on your computer at least every week. </a:t>
            </a:r>
          </a:p>
        </p:txBody>
      </p:sp>
      <p:sp>
        <p:nvSpPr>
          <p:cNvPr id="4" name="Slide Number Placeholder 3"/>
          <p:cNvSpPr>
            <a:spLocks noGrp="1"/>
          </p:cNvSpPr>
          <p:nvPr>
            <p:ph type="sldNum" sz="quarter" idx="10"/>
          </p:nvPr>
        </p:nvSpPr>
        <p:spPr/>
        <p:txBody>
          <a:bodyPr/>
          <a:lstStyle/>
          <a:p>
            <a:fld id="{5E925856-5C2E-4E6D-B7E6-C91D5749FBE4}" type="slidenum">
              <a:rPr lang="en-US" smtClean="0"/>
              <a:t>22</a:t>
            </a:fld>
            <a:endParaRPr lang="en-US"/>
          </a:p>
        </p:txBody>
      </p:sp>
    </p:spTree>
    <p:extLst>
      <p:ext uri="{BB962C8B-B14F-4D97-AF65-F5344CB8AC3E}">
        <p14:creationId xmlns:p14="http://schemas.microsoft.com/office/powerpoint/2010/main" val="4102084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If an attacker can gain physical access to a device, then the attacker is very easily able to gain access to all information on that system.</a:t>
            </a:r>
          </a:p>
          <a:p>
            <a:pPr marL="173422" indent="-173422">
              <a:buFont typeface="Arial" panose="020B0604020202020204" pitchFamily="34" charset="0"/>
              <a:buChar char="•"/>
            </a:pPr>
            <a:r>
              <a:rPr lang="en-US" dirty="0"/>
              <a:t>Keep your mobile devices and laptops in a secure location.  Use a cable and lock system to secure your laptop to a desk to reduce the chance of theft. </a:t>
            </a:r>
          </a:p>
          <a:p>
            <a:pPr marL="173422" indent="-173422">
              <a:buFont typeface="Arial" panose="020B0604020202020204" pitchFamily="34" charset="0"/>
              <a:buChar char="•"/>
            </a:pPr>
            <a:r>
              <a:rPr lang="en-US" dirty="0"/>
              <a:t>When traveling, be vigilant and keep track of your mobile devices and/or laptop at all times.  Ensure that they are accounted for after going through security checkpoints.</a:t>
            </a:r>
          </a:p>
          <a:p>
            <a:pPr marL="173422" indent="-173422">
              <a:buFont typeface="Arial" panose="020B0604020202020204" pitchFamily="34" charset="0"/>
              <a:buChar char="•"/>
            </a:pPr>
            <a:r>
              <a:rPr lang="en-US" dirty="0"/>
              <a:t>If you leave your desk, lock your computer screen to protect your system.</a:t>
            </a:r>
          </a:p>
          <a:p>
            <a:pPr marL="173422" indent="-173422">
              <a:buFont typeface="Arial" panose="020B0604020202020204" pitchFamily="34" charset="0"/>
              <a:buChar char="•"/>
            </a:pPr>
            <a:r>
              <a:rPr lang="en-US" dirty="0"/>
              <a:t>Secure other forms of sensitive information (including paper documents) by locking them in a cabinet or safe.</a:t>
            </a:r>
          </a:p>
          <a:p>
            <a:pPr marL="173422" indent="-173422">
              <a:buFont typeface="Arial" panose="020B0604020202020204" pitchFamily="34" charset="0"/>
              <a:buChar char="•"/>
            </a:pPr>
            <a:r>
              <a:rPr lang="en-US" dirty="0"/>
              <a:t>Lock the office door when you are at meetings or away from your desk to better protect Pace’s assets.</a:t>
            </a:r>
          </a:p>
          <a:p>
            <a:pPr marL="173422" indent="-173422">
              <a:buFont typeface="Arial" panose="020B0604020202020204" pitchFamily="34" charset="0"/>
              <a:buChar char="•"/>
            </a:pPr>
            <a:r>
              <a:rPr lang="en-US" dirty="0"/>
              <a:t>Ensure that no one is watching while you type your password or that others are not eavesdropping if you are talking about confidential information.</a:t>
            </a:r>
          </a:p>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23</a:t>
            </a:fld>
            <a:endParaRPr lang="en-US"/>
          </a:p>
        </p:txBody>
      </p:sp>
    </p:spTree>
    <p:extLst>
      <p:ext uri="{BB962C8B-B14F-4D97-AF65-F5344CB8AC3E}">
        <p14:creationId xmlns:p14="http://schemas.microsoft.com/office/powerpoint/2010/main" val="2102784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Sensitive data that does not need to be maintained by the University should be destroyed.</a:t>
            </a:r>
          </a:p>
          <a:p>
            <a:pPr marL="173422" indent="-173422">
              <a:buFont typeface="Arial" panose="020B0604020202020204" pitchFamily="34" charset="0"/>
              <a:buChar char="•"/>
            </a:pPr>
            <a:r>
              <a:rPr lang="en-US" dirty="0"/>
              <a:t>Paper documents should be shredded.</a:t>
            </a:r>
          </a:p>
          <a:p>
            <a:pPr marL="173422" indent="-173422">
              <a:buFont typeface="Arial" panose="020B0604020202020204" pitchFamily="34" charset="0"/>
              <a:buChar char="•"/>
            </a:pPr>
            <a:r>
              <a:rPr lang="en-US" dirty="0"/>
              <a:t>Old hard drives, and other electronic media should be physically destroyed on site by an ITS-approved vendor under ITS’s direction.  This ensures that sensitive information cannot be retrieved by another party.  If you have devices that need to be destroyed, please contact the ITS Helpdesk at (914) 773-3333 for specific procedures.     </a:t>
            </a:r>
          </a:p>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24</a:t>
            </a:fld>
            <a:endParaRPr lang="en-US"/>
          </a:p>
        </p:txBody>
      </p:sp>
    </p:spTree>
    <p:extLst>
      <p:ext uri="{BB962C8B-B14F-4D97-AF65-F5344CB8AC3E}">
        <p14:creationId xmlns:p14="http://schemas.microsoft.com/office/powerpoint/2010/main" val="3809180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smtClean="0"/>
              <a:t>Do not store any Personally Identifiable Information</a:t>
            </a:r>
            <a:r>
              <a:rPr lang="en-US" baseline="0" dirty="0" smtClean="0"/>
              <a:t> </a:t>
            </a:r>
            <a:r>
              <a:rPr lang="en-US" dirty="0" smtClean="0"/>
              <a:t>(PII) on laptops, USB devices, mobile phones, iPads, or any other mobile device.</a:t>
            </a:r>
          </a:p>
          <a:p>
            <a:pPr marL="173422" indent="-173422">
              <a:buFont typeface="Arial" panose="020B0604020202020204" pitchFamily="34" charset="0"/>
              <a:buChar char="•"/>
            </a:pPr>
            <a:r>
              <a:rPr lang="en-US" dirty="0" smtClean="0"/>
              <a:t>Always be careful to keep track of all of your devices and ensure that they are stored in a secure location.</a:t>
            </a:r>
          </a:p>
          <a:p>
            <a:pPr marL="173422" indent="-173422">
              <a:buFont typeface="Arial" panose="020B0604020202020204" pitchFamily="34" charset="0"/>
              <a:buChar char="•"/>
            </a:pPr>
            <a:r>
              <a:rPr lang="en-US" dirty="0" smtClean="0"/>
              <a:t>Do not insert untrusted USB devices into your computer, laptop, or other portable device.  USB devices may contain malware that can be transferred over to your system and compromise it.</a:t>
            </a:r>
          </a:p>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25</a:t>
            </a:fld>
            <a:endParaRPr lang="en-US"/>
          </a:p>
        </p:txBody>
      </p:sp>
    </p:spTree>
    <p:extLst>
      <p:ext uri="{BB962C8B-B14F-4D97-AF65-F5344CB8AC3E}">
        <p14:creationId xmlns:p14="http://schemas.microsoft.com/office/powerpoint/2010/main" val="1452430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Never access, transmit, or store Pace PII on any home or personally owned computer.</a:t>
            </a:r>
          </a:p>
          <a:p>
            <a:pPr marL="173422" indent="-173422">
              <a:buFont typeface="Arial" panose="020B0604020202020204" pitchFamily="34" charset="0"/>
              <a:buChar char="•"/>
            </a:pPr>
            <a:r>
              <a:rPr lang="en-US" dirty="0"/>
              <a:t>Regularly keep your home computer and router patched with the latest security updates.</a:t>
            </a:r>
          </a:p>
          <a:p>
            <a:pPr marL="173422" indent="-173422">
              <a:buFont typeface="Arial" panose="020B0604020202020204" pitchFamily="34" charset="0"/>
              <a:buChar char="•"/>
            </a:pPr>
            <a:r>
              <a:rPr lang="en-US" dirty="0"/>
              <a:t>Ensure that you have changed the default administrator password of your router to a new strong password.</a:t>
            </a:r>
          </a:p>
          <a:p>
            <a:pPr marL="173422" indent="-173422">
              <a:buFont typeface="Arial" panose="020B0604020202020204" pitchFamily="34" charset="0"/>
              <a:buChar char="•"/>
            </a:pPr>
            <a:r>
              <a:rPr lang="en-US" dirty="0"/>
              <a:t>Enable antivirus, regularly update virus definitions, and scan your computer at least every week. </a:t>
            </a:r>
          </a:p>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26</a:t>
            </a:fld>
            <a:endParaRPr lang="en-US"/>
          </a:p>
        </p:txBody>
      </p:sp>
    </p:spTree>
    <p:extLst>
      <p:ext uri="{BB962C8B-B14F-4D97-AF65-F5344CB8AC3E}">
        <p14:creationId xmlns:p14="http://schemas.microsoft.com/office/powerpoint/2010/main" val="2447290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Public computers are inherently insecure.</a:t>
            </a:r>
          </a:p>
          <a:p>
            <a:pPr marL="173422" indent="-173422">
              <a:buFont typeface="Arial" panose="020B0604020202020204" pitchFamily="34" charset="0"/>
              <a:buChar char="•"/>
            </a:pPr>
            <a:r>
              <a:rPr lang="en-US" dirty="0"/>
              <a:t>Never logon with any of your Pace credentials from a public or “untrusted” computer, such as kiosks or Internet cafes. </a:t>
            </a:r>
          </a:p>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27</a:t>
            </a:fld>
            <a:endParaRPr lang="en-US"/>
          </a:p>
        </p:txBody>
      </p:sp>
    </p:spTree>
    <p:extLst>
      <p:ext uri="{BB962C8B-B14F-4D97-AF65-F5344CB8AC3E}">
        <p14:creationId xmlns:p14="http://schemas.microsoft.com/office/powerpoint/2010/main" val="4182245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defTabSz="924916">
              <a:buFont typeface="Arial" panose="020B0604020202020204" pitchFamily="34" charset="0"/>
              <a:buChar char="•"/>
              <a:defRPr/>
            </a:pPr>
            <a:r>
              <a:rPr lang="en-US" dirty="0"/>
              <a:t>Do not connect to wireless networks that are untrusted.  </a:t>
            </a:r>
          </a:p>
          <a:p>
            <a:pPr marL="173422" indent="-173422" defTabSz="924916">
              <a:buFont typeface="Arial" panose="020B0604020202020204" pitchFamily="34" charset="0"/>
              <a:buChar char="•"/>
              <a:defRPr/>
            </a:pPr>
            <a:r>
              <a:rPr lang="en-US" dirty="0"/>
              <a:t>Rogue access points could be used to steal account credentials and/or hijack data connections.</a:t>
            </a:r>
          </a:p>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28</a:t>
            </a:fld>
            <a:endParaRPr lang="en-US"/>
          </a:p>
        </p:txBody>
      </p:sp>
    </p:spTree>
    <p:extLst>
      <p:ext uri="{BB962C8B-B14F-4D97-AF65-F5344CB8AC3E}">
        <p14:creationId xmlns:p14="http://schemas.microsoft.com/office/powerpoint/2010/main" val="2934740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5E925856-5C2E-4E6D-B7E6-C91D5749FBE4}" type="slidenum">
              <a:rPr lang="en-US" smtClean="0"/>
              <a:t>29</a:t>
            </a:fld>
            <a:endParaRPr lang="en-US"/>
          </a:p>
        </p:txBody>
      </p:sp>
    </p:spTree>
    <p:extLst>
      <p:ext uri="{BB962C8B-B14F-4D97-AF65-F5344CB8AC3E}">
        <p14:creationId xmlns:p14="http://schemas.microsoft.com/office/powerpoint/2010/main" val="142955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925856-5C2E-4E6D-B7E6-C91D5749FBE4}" type="slidenum">
              <a:rPr lang="en-US" smtClean="0"/>
              <a:t>3</a:t>
            </a:fld>
            <a:endParaRPr lang="en-US"/>
          </a:p>
        </p:txBody>
      </p:sp>
    </p:spTree>
    <p:extLst>
      <p:ext uri="{BB962C8B-B14F-4D97-AF65-F5344CB8AC3E}">
        <p14:creationId xmlns:p14="http://schemas.microsoft.com/office/powerpoint/2010/main" val="132411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925856-5C2E-4E6D-B7E6-C91D5749FBE4}" type="slidenum">
              <a:rPr lang="en-US" smtClean="0"/>
              <a:t>30</a:t>
            </a:fld>
            <a:endParaRPr lang="en-US"/>
          </a:p>
        </p:txBody>
      </p:sp>
    </p:spTree>
    <p:extLst>
      <p:ext uri="{BB962C8B-B14F-4D97-AF65-F5344CB8AC3E}">
        <p14:creationId xmlns:p14="http://schemas.microsoft.com/office/powerpoint/2010/main" val="1826084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925856-5C2E-4E6D-B7E6-C91D5749FBE4}" type="slidenum">
              <a:rPr lang="en-US" smtClean="0"/>
              <a:t>31</a:t>
            </a:fld>
            <a:endParaRPr lang="en-US"/>
          </a:p>
        </p:txBody>
      </p:sp>
    </p:spTree>
    <p:extLst>
      <p:ext uri="{BB962C8B-B14F-4D97-AF65-F5344CB8AC3E}">
        <p14:creationId xmlns:p14="http://schemas.microsoft.com/office/powerpoint/2010/main" val="2820496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Visualize what you have learned today and immediately implement these concepts into your daily routine.</a:t>
            </a:r>
          </a:p>
          <a:p>
            <a:pPr marL="173422" indent="-173422">
              <a:buFont typeface="Arial" panose="020B0604020202020204" pitchFamily="34" charset="0"/>
              <a:buChar char="•"/>
            </a:pPr>
            <a:r>
              <a:rPr lang="en-US" dirty="0"/>
              <a:t>Enthusiastically communicate and teach others around you why security is important and the benefits of practicing good security.</a:t>
            </a:r>
          </a:p>
          <a:p>
            <a:pPr marL="173422" indent="-173422">
              <a:buFont typeface="Arial" panose="020B0604020202020204" pitchFamily="34" charset="0"/>
              <a:buChar char="•"/>
            </a:pPr>
            <a:r>
              <a:rPr lang="en-US" dirty="0"/>
              <a:t>Teaching others about information security reinforces your knowledge and helps you become more proficient in this skill. </a:t>
            </a:r>
          </a:p>
          <a:p>
            <a:pPr marL="173422" indent="-173422">
              <a:buFont typeface="Arial" panose="020B0604020202020204" pitchFamily="34" charset="0"/>
              <a:buChar char="•"/>
            </a:pPr>
            <a:r>
              <a:rPr lang="en-US" dirty="0"/>
              <a:t>Review the University’s information security policies and be familiar with your responsibilities.  </a:t>
            </a:r>
          </a:p>
          <a:p>
            <a:pPr marL="173422" indent="-173422">
              <a:buFont typeface="Arial" panose="020B0604020202020204" pitchFamily="34" charset="0"/>
              <a:buChar char="•"/>
            </a:pPr>
            <a:r>
              <a:rPr lang="en-US" dirty="0"/>
              <a:t>Notify the Helpdesk if you suspect that there has been a security incident.</a:t>
            </a:r>
          </a:p>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32</a:t>
            </a:fld>
            <a:endParaRPr lang="en-US"/>
          </a:p>
        </p:txBody>
      </p:sp>
    </p:spTree>
    <p:extLst>
      <p:ext uri="{BB962C8B-B14F-4D97-AF65-F5344CB8AC3E}">
        <p14:creationId xmlns:p14="http://schemas.microsoft.com/office/powerpoint/2010/main" val="583836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925856-5C2E-4E6D-B7E6-C91D5749FBE4}" type="slidenum">
              <a:rPr lang="en-US" smtClean="0"/>
              <a:t>33</a:t>
            </a:fld>
            <a:endParaRPr lang="en-US"/>
          </a:p>
        </p:txBody>
      </p:sp>
    </p:spTree>
    <p:extLst>
      <p:ext uri="{BB962C8B-B14F-4D97-AF65-F5344CB8AC3E}">
        <p14:creationId xmlns:p14="http://schemas.microsoft.com/office/powerpoint/2010/main" val="2693919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925856-5C2E-4E6D-B7E6-C91D5749FBE4}" type="slidenum">
              <a:rPr lang="en-US" smtClean="0"/>
              <a:t>34</a:t>
            </a:fld>
            <a:endParaRPr lang="en-US"/>
          </a:p>
        </p:txBody>
      </p:sp>
    </p:spTree>
    <p:extLst>
      <p:ext uri="{BB962C8B-B14F-4D97-AF65-F5344CB8AC3E}">
        <p14:creationId xmlns:p14="http://schemas.microsoft.com/office/powerpoint/2010/main" val="68764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925856-5C2E-4E6D-B7E6-C91D5749FBE4}" type="slidenum">
              <a:rPr lang="en-US" smtClean="0"/>
              <a:t>4</a:t>
            </a:fld>
            <a:endParaRPr lang="en-US"/>
          </a:p>
        </p:txBody>
      </p:sp>
    </p:spTree>
    <p:extLst>
      <p:ext uri="{BB962C8B-B14F-4D97-AF65-F5344CB8AC3E}">
        <p14:creationId xmlns:p14="http://schemas.microsoft.com/office/powerpoint/2010/main" val="91638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925856-5C2E-4E6D-B7E6-C91D5749FBE4}" type="slidenum">
              <a:rPr lang="en-US" smtClean="0"/>
              <a:t>5</a:t>
            </a:fld>
            <a:endParaRPr lang="en-US"/>
          </a:p>
        </p:txBody>
      </p:sp>
    </p:spTree>
    <p:extLst>
      <p:ext uri="{BB962C8B-B14F-4D97-AF65-F5344CB8AC3E}">
        <p14:creationId xmlns:p14="http://schemas.microsoft.com/office/powerpoint/2010/main" val="85825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925856-5C2E-4E6D-B7E6-C91D5749FBE4}" type="slidenum">
              <a:rPr lang="en-US" smtClean="0"/>
              <a:t>6</a:t>
            </a:fld>
            <a:endParaRPr lang="en-US"/>
          </a:p>
        </p:txBody>
      </p:sp>
    </p:spTree>
    <p:extLst>
      <p:ext uri="{BB962C8B-B14F-4D97-AF65-F5344CB8AC3E}">
        <p14:creationId xmlns:p14="http://schemas.microsoft.com/office/powerpoint/2010/main" val="242558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7</a:t>
            </a:fld>
            <a:endParaRPr lang="en-US"/>
          </a:p>
        </p:txBody>
      </p:sp>
    </p:spTree>
    <p:extLst>
      <p:ext uri="{BB962C8B-B14F-4D97-AF65-F5344CB8AC3E}">
        <p14:creationId xmlns:p14="http://schemas.microsoft.com/office/powerpoint/2010/main" val="46333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8</a:t>
            </a:fld>
            <a:endParaRPr lang="en-US"/>
          </a:p>
        </p:txBody>
      </p:sp>
    </p:spTree>
    <p:extLst>
      <p:ext uri="{BB962C8B-B14F-4D97-AF65-F5344CB8AC3E}">
        <p14:creationId xmlns:p14="http://schemas.microsoft.com/office/powerpoint/2010/main" val="148287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Personally Identifiable Information (PII) includes social security numbers, credit card numbers, bank account numbers, driver’s license number, medical information, etc. accompanied with the name of the individual.</a:t>
            </a:r>
          </a:p>
          <a:p>
            <a:pPr marL="173422" indent="-173422">
              <a:buFont typeface="Arial" panose="020B0604020202020204" pitchFamily="34" charset="0"/>
              <a:buChar char="•"/>
            </a:pPr>
            <a:r>
              <a:rPr lang="en-US" dirty="0"/>
              <a:t>PII should only be accessed if there is a business need to perform one’s job function.</a:t>
            </a:r>
          </a:p>
          <a:p>
            <a:pPr marL="173422" indent="-173422">
              <a:buFont typeface="Arial" panose="020B0604020202020204" pitchFamily="34" charset="0"/>
              <a:buChar char="•"/>
            </a:pPr>
            <a:r>
              <a:rPr lang="en-US" dirty="0"/>
              <a:t>Unnecessary PII that does not need to be maintained by the University should never be stored to any computer, server, or device.  If there is a question regarding the business need to store a type of PII, please consult your supervisor or department head.</a:t>
            </a:r>
          </a:p>
          <a:p>
            <a:pPr marL="173422" indent="-173422">
              <a:buFont typeface="Arial" panose="020B0604020202020204" pitchFamily="34" charset="0"/>
              <a:buChar char="•"/>
            </a:pPr>
            <a:r>
              <a:rPr lang="en-US" dirty="0"/>
              <a:t>PII should never be downloaded and stored on workstations, USB drives, mobile devices, or laptops.</a:t>
            </a:r>
          </a:p>
          <a:p>
            <a:pPr marL="173422" indent="-173422">
              <a:buFont typeface="Arial" panose="020B0604020202020204" pitchFamily="34" charset="0"/>
              <a:buChar char="•"/>
            </a:pPr>
            <a:r>
              <a:rPr lang="en-US" dirty="0"/>
              <a:t>PII should never be accessed or downloaded to personal (home) computers or devices. </a:t>
            </a:r>
          </a:p>
          <a:p>
            <a:pPr marL="173422" indent="-173422">
              <a:buFont typeface="Arial" panose="020B0604020202020204" pitchFamily="34" charset="0"/>
              <a:buChar char="•"/>
            </a:pPr>
            <a:r>
              <a:rPr lang="en-US" dirty="0"/>
              <a:t>When there is a business process that requires the handling of PII, extreme care should be taken to protect the information.</a:t>
            </a:r>
          </a:p>
          <a:p>
            <a:pPr marL="173422" indent="-173422">
              <a:buFont typeface="Arial" panose="020B0604020202020204" pitchFamily="34" charset="0"/>
              <a:buChar char="•"/>
            </a:pPr>
            <a:r>
              <a:rPr lang="en-US" dirty="0"/>
              <a:t>PII should be kept confidential and never be shared with third parties or individuals that are not authorized to handle this data.</a:t>
            </a:r>
          </a:p>
          <a:p>
            <a:pPr marL="173422" indent="-173422">
              <a:buFont typeface="Arial" panose="020B0604020202020204" pitchFamily="34" charset="0"/>
              <a:buChar char="•"/>
            </a:pPr>
            <a:r>
              <a:rPr lang="en-US" dirty="0"/>
              <a:t>Printed documents that contain PII should be locked in a cabinet in a secure location.  </a:t>
            </a:r>
          </a:p>
          <a:p>
            <a:pPr marL="173422" indent="-173422">
              <a:buFont typeface="Arial" panose="020B0604020202020204" pitchFamily="34" charset="0"/>
              <a:buChar char="•"/>
            </a:pPr>
            <a:r>
              <a:rPr lang="en-US" dirty="0"/>
              <a:t>Care should be taken to avoid displaying documents with PII in plain sight.</a:t>
            </a:r>
          </a:p>
          <a:p>
            <a:pPr defTabSz="924916">
              <a:defRPr/>
            </a:pPr>
            <a:endParaRPr lang="en-US" dirty="0"/>
          </a:p>
          <a:p>
            <a:endParaRPr lang="en-US" dirty="0"/>
          </a:p>
        </p:txBody>
      </p:sp>
      <p:sp>
        <p:nvSpPr>
          <p:cNvPr id="4" name="Slide Number Placeholder 3"/>
          <p:cNvSpPr>
            <a:spLocks noGrp="1"/>
          </p:cNvSpPr>
          <p:nvPr>
            <p:ph type="sldNum" sz="quarter" idx="10"/>
          </p:nvPr>
        </p:nvSpPr>
        <p:spPr/>
        <p:txBody>
          <a:bodyPr/>
          <a:lstStyle/>
          <a:p>
            <a:fld id="{5E925856-5C2E-4E6D-B7E6-C91D5749FBE4}" type="slidenum">
              <a:rPr lang="en-US" smtClean="0"/>
              <a:t>9</a:t>
            </a:fld>
            <a:endParaRPr lang="en-US"/>
          </a:p>
        </p:txBody>
      </p:sp>
    </p:spTree>
    <p:extLst>
      <p:ext uri="{BB962C8B-B14F-4D97-AF65-F5344CB8AC3E}">
        <p14:creationId xmlns:p14="http://schemas.microsoft.com/office/powerpoint/2010/main" val="1536165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AAD347D-5ACD-4C99-B74B-A9C85AD731AF}" type="datetimeFigureOut">
              <a:rPr lang="en-US" smtClean="0"/>
              <a:t>12/10/2013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18949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12/10/2013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453095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370840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622026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81678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53258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17203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96678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1334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9297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12/10/2013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2409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12/10/2013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9966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12/10/2013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182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12/10/2013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5750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509A250-FF31-4206-8172-F9D3106AACB1}" type="datetimeFigureOut">
              <a:rPr lang="en-US" smtClean="0"/>
              <a:t>12/10/2013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0314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2904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3862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000">
              <a:srgbClr val="013E7F"/>
            </a:gs>
            <a:gs pos="100000">
              <a:schemeClr val="bg2">
                <a:shade val="96000"/>
                <a:satMod val="160000"/>
                <a:lumMod val="10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AD347D-5ACD-4C99-B74B-A9C85AD731AF}" type="datetimeFigureOut">
              <a:rPr lang="en-US" smtClean="0"/>
              <a:t>12/10/2013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84402611"/>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nn.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www.cnn.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www.cnn.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pace.edu/policies/category/department/administration/information-technology-services" TargetMode="External"/><Relationship Id="rId7" Type="http://schemas.openxmlformats.org/officeDocument/2006/relationships/hyperlink" Target="https://www.sans.org/tip_of_the_day.php"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securingthehuman.org/ouch" TargetMode="External"/><Relationship Id="rId5" Type="http://schemas.openxmlformats.org/officeDocument/2006/relationships/hyperlink" Target="http://www.pace.edu/information-technology-services/about-its/it-security" TargetMode="External"/><Relationship Id="rId4" Type="http://schemas.openxmlformats.org/officeDocument/2006/relationships/hyperlink" Target="http://www.pace.edu/information-technology-services/about-its/policies-projects/it-appropriate-use-policy/"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nytimes.com/2013/07/17/education/barrage-of-cyberattacks-challenges-campus-culture.html?_r=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Promoting a Culture of Information </a:t>
            </a:r>
            <a:br>
              <a:rPr lang="en-US" b="1" dirty="0" smtClean="0"/>
            </a:br>
            <a:r>
              <a:rPr lang="en-US" b="1" dirty="0" smtClean="0"/>
              <a:t>Security at Pace University</a:t>
            </a:r>
            <a:endParaRPr lang="en-US" b="1" dirty="0"/>
          </a:p>
        </p:txBody>
      </p:sp>
      <p:sp>
        <p:nvSpPr>
          <p:cNvPr id="3" name="Content Placeholder 2"/>
          <p:cNvSpPr>
            <a:spLocks noGrp="1"/>
          </p:cNvSpPr>
          <p:nvPr>
            <p:ph idx="1"/>
          </p:nvPr>
        </p:nvSpPr>
        <p:spPr>
          <a:xfrm>
            <a:off x="909736" y="2294942"/>
            <a:ext cx="10131425" cy="2749420"/>
          </a:xfrm>
        </p:spPr>
        <p:txBody>
          <a:bodyPr>
            <a:normAutofit/>
          </a:bodyPr>
          <a:lstStyle/>
          <a:p>
            <a:r>
              <a:rPr lang="en-US" sz="2400" dirty="0"/>
              <a:t>Information security is everyone’s responsibility. This session will explore the information security risks faced by the </a:t>
            </a:r>
            <a:r>
              <a:rPr lang="en-US" sz="2400" dirty="0" smtClean="0"/>
              <a:t>University </a:t>
            </a:r>
            <a:r>
              <a:rPr lang="en-US" sz="2400" dirty="0"/>
              <a:t>and will explain each user’s responsibilities and the best practices that will help to mitigate these risks. Passwords, safe web browsing, mobile security, social engineering attacks, malware, physical security, data handling, incident handling, roles and responsibilities, and promoting a culture of security will be some of the topics discussed.</a:t>
            </a:r>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175192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Best Practices</a:t>
            </a:r>
            <a:endParaRPr lang="en-US" b="1" dirty="0"/>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336209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Protect against social engineering </a:t>
            </a:r>
            <a:br>
              <a:rPr lang="en-US" b="1" dirty="0" smtClean="0"/>
            </a:br>
            <a:r>
              <a:rPr lang="en-US" b="1" dirty="0" smtClean="0"/>
              <a:t>attacks</a:t>
            </a:r>
            <a:endParaRPr lang="en-US" b="1" dirty="0"/>
          </a:p>
        </p:txBody>
      </p:sp>
      <p:sp>
        <p:nvSpPr>
          <p:cNvPr id="3" name="Content Placeholder 2"/>
          <p:cNvSpPr>
            <a:spLocks noGrp="1"/>
          </p:cNvSpPr>
          <p:nvPr>
            <p:ph idx="1"/>
          </p:nvPr>
        </p:nvSpPr>
        <p:spPr/>
        <p:txBody>
          <a:bodyPr>
            <a:normAutofit/>
          </a:bodyPr>
          <a:lstStyle/>
          <a:p>
            <a:r>
              <a:rPr lang="en-US" sz="3600" dirty="0" smtClean="0"/>
              <a:t>Be alert and vigilant </a:t>
            </a:r>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317181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Email</a:t>
            </a:r>
            <a:endParaRPr lang="en-US" dirty="0"/>
          </a:p>
        </p:txBody>
      </p:sp>
      <p:sp>
        <p:nvSpPr>
          <p:cNvPr id="3" name="Content Placeholder 2"/>
          <p:cNvSpPr>
            <a:spLocks noGrp="1"/>
          </p:cNvSpPr>
          <p:nvPr>
            <p:ph idx="1"/>
          </p:nvPr>
        </p:nvSpPr>
        <p:spPr/>
        <p:txBody>
          <a:bodyPr>
            <a:normAutofit/>
          </a:bodyPr>
          <a:lstStyle/>
          <a:p>
            <a:r>
              <a:rPr lang="en-US" sz="3600" dirty="0" smtClean="0"/>
              <a:t>Delete suspicious email</a:t>
            </a:r>
            <a:endParaRPr lang="en-US" sz="3600" dirty="0"/>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175040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832207"/>
            <a:ext cx="10131425" cy="4958993"/>
          </a:xfrm>
        </p:spPr>
        <p:txBody>
          <a:bodyPr>
            <a:normAutofit fontScale="77500" lnSpcReduction="20000"/>
          </a:bodyPr>
          <a:lstStyle/>
          <a:p>
            <a:pPr marL="0" indent="0">
              <a:buNone/>
            </a:pPr>
            <a:r>
              <a:rPr lang="en-US" sz="3600" dirty="0"/>
              <a:t>Dear Webmail User, </a:t>
            </a:r>
            <a:br>
              <a:rPr lang="en-US" sz="3600" dirty="0"/>
            </a:br>
            <a:r>
              <a:rPr lang="en-US" sz="3600" dirty="0"/>
              <a:t/>
            </a:r>
            <a:br>
              <a:rPr lang="en-US" sz="3600" dirty="0"/>
            </a:br>
            <a:r>
              <a:rPr lang="en-US" sz="3600" dirty="0"/>
              <a:t>Your mailbox has exceeded the allocated storage limit as set by the administrator, you may not be able to send or receive new mail until you upgrade your allocated quota. </a:t>
            </a:r>
            <a:br>
              <a:rPr lang="en-US" sz="3600" dirty="0"/>
            </a:br>
            <a:r>
              <a:rPr lang="en-US" sz="3600" dirty="0"/>
              <a:t/>
            </a:r>
            <a:br>
              <a:rPr lang="en-US" sz="3600" dirty="0"/>
            </a:br>
            <a:r>
              <a:rPr lang="en-US" sz="3600" dirty="0"/>
              <a:t>To upgrade your quota, </a:t>
            </a:r>
            <a:r>
              <a:rPr lang="en-US" sz="3600" dirty="0">
                <a:hlinkClick r:id="rId3"/>
              </a:rPr>
              <a:t>CLICK HERE </a:t>
            </a:r>
            <a:r>
              <a:rPr lang="en-US" sz="3600" dirty="0"/>
              <a:t>to verify your email account. </a:t>
            </a:r>
            <a:br>
              <a:rPr lang="en-US" sz="3600" dirty="0"/>
            </a:br>
            <a:r>
              <a:rPr lang="en-US" sz="3600" dirty="0"/>
              <a:t/>
            </a:r>
            <a:br>
              <a:rPr lang="en-US" sz="3600" dirty="0"/>
            </a:br>
            <a:r>
              <a:rPr lang="en-US" sz="3600" dirty="0"/>
              <a:t>Thank you for your anticipated cooperation. </a:t>
            </a:r>
            <a:br>
              <a:rPr lang="en-US" sz="3600" dirty="0"/>
            </a:br>
            <a:r>
              <a:rPr lang="en-US" sz="3600" dirty="0"/>
              <a:t/>
            </a:r>
            <a:br>
              <a:rPr lang="en-US" sz="3600" dirty="0"/>
            </a:br>
            <a:r>
              <a:rPr lang="en-US" sz="3600" dirty="0"/>
              <a:t>System Administrator </a:t>
            </a:r>
            <a:br>
              <a:rPr lang="en-US" sz="3600" dirty="0"/>
            </a:br>
            <a:r>
              <a:rPr lang="en-US" sz="3600" dirty="0"/>
              <a:t>IT Helpdesk </a:t>
            </a:r>
          </a:p>
        </p:txBody>
      </p:sp>
      <p:pic>
        <p:nvPicPr>
          <p:cNvPr id="4" name="Picture 3"/>
          <p:cNvPicPr/>
          <p:nvPr/>
        </p:nvPicPr>
        <p:blipFill>
          <a:blip r:embed="rId4"/>
          <a:stretch>
            <a:fillRect/>
          </a:stretch>
        </p:blipFill>
        <p:spPr>
          <a:xfrm>
            <a:off x="9666417" y="0"/>
            <a:ext cx="2525583" cy="1685342"/>
          </a:xfrm>
          <a:prstGeom prst="rect">
            <a:avLst/>
          </a:prstGeom>
        </p:spPr>
      </p:pic>
    </p:spTree>
    <p:extLst>
      <p:ext uri="{BB962C8B-B14F-4D97-AF65-F5344CB8AC3E}">
        <p14:creationId xmlns:p14="http://schemas.microsoft.com/office/powerpoint/2010/main" val="109465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832207"/>
            <a:ext cx="10131425" cy="4958993"/>
          </a:xfrm>
        </p:spPr>
        <p:txBody>
          <a:bodyPr>
            <a:normAutofit fontScale="92500" lnSpcReduction="20000"/>
          </a:bodyPr>
          <a:lstStyle/>
          <a:p>
            <a:pPr marL="0" indent="0">
              <a:buNone/>
            </a:pPr>
            <a:r>
              <a:rPr lang="en-US" sz="3600" dirty="0"/>
              <a:t>To: Bohlk, </a:t>
            </a:r>
            <a:r>
              <a:rPr lang="en-US" sz="3600" dirty="0" smtClean="0"/>
              <a:t>Chris</a:t>
            </a:r>
          </a:p>
          <a:p>
            <a:pPr marL="0" indent="0">
              <a:buNone/>
            </a:pPr>
            <a:endParaRPr lang="en-US" sz="3600" dirty="0"/>
          </a:p>
          <a:p>
            <a:pPr marL="0" indent="0">
              <a:buNone/>
            </a:pPr>
            <a:r>
              <a:rPr lang="en-US" sz="3600" dirty="0"/>
              <a:t>Please view the document I uploaded for you using Google docs.</a:t>
            </a:r>
          </a:p>
          <a:p>
            <a:pPr marL="0" indent="0">
              <a:buNone/>
            </a:pPr>
            <a:r>
              <a:rPr lang="en-US" sz="3600" u="sng" dirty="0">
                <a:hlinkClick r:id="rId3"/>
              </a:rPr>
              <a:t>Click here</a:t>
            </a:r>
            <a:endParaRPr lang="en-US" sz="3600" dirty="0"/>
          </a:p>
          <a:p>
            <a:pPr marL="0" indent="0">
              <a:buNone/>
            </a:pPr>
            <a:r>
              <a:rPr lang="en-US" sz="3600" dirty="0"/>
              <a:t>Just sign in with your email to view the document its very important.</a:t>
            </a:r>
          </a:p>
          <a:p>
            <a:pPr marL="0" indent="0">
              <a:buNone/>
            </a:pPr>
            <a:r>
              <a:rPr lang="en-US" sz="3600" dirty="0"/>
              <a:t> </a:t>
            </a:r>
          </a:p>
          <a:p>
            <a:pPr marL="0" indent="0">
              <a:buNone/>
            </a:pPr>
            <a:r>
              <a:rPr lang="en-US" sz="3600" dirty="0"/>
              <a:t>Thank you</a:t>
            </a:r>
          </a:p>
          <a:p>
            <a:endParaRPr lang="en-US" sz="3600" dirty="0"/>
          </a:p>
        </p:txBody>
      </p:sp>
      <p:pic>
        <p:nvPicPr>
          <p:cNvPr id="4" name="Picture 3"/>
          <p:cNvPicPr/>
          <p:nvPr/>
        </p:nvPicPr>
        <p:blipFill>
          <a:blip r:embed="rId4"/>
          <a:stretch>
            <a:fillRect/>
          </a:stretch>
        </p:blipFill>
        <p:spPr>
          <a:xfrm>
            <a:off x="9666417" y="0"/>
            <a:ext cx="2525583" cy="1685342"/>
          </a:xfrm>
          <a:prstGeom prst="rect">
            <a:avLst/>
          </a:prstGeom>
        </p:spPr>
      </p:pic>
    </p:spTree>
    <p:extLst>
      <p:ext uri="{BB962C8B-B14F-4D97-AF65-F5344CB8AC3E}">
        <p14:creationId xmlns:p14="http://schemas.microsoft.com/office/powerpoint/2010/main" val="52456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2" y="0"/>
            <a:ext cx="9133448" cy="6857999"/>
          </a:xfrm>
        </p:spPr>
        <p:txBody>
          <a:bodyPr>
            <a:normAutofit fontScale="85000" lnSpcReduction="20000"/>
          </a:bodyPr>
          <a:lstStyle/>
          <a:p>
            <a:pPr marL="0" indent="0">
              <a:buNone/>
            </a:pPr>
            <a:r>
              <a:rPr lang="en-US" sz="2400" dirty="0" smtClean="0"/>
              <a:t>Security Alerts:</a:t>
            </a:r>
            <a:endParaRPr lang="en-US" sz="2400" dirty="0"/>
          </a:p>
          <a:p>
            <a:pPr marL="0" indent="0">
              <a:buNone/>
            </a:pPr>
            <a:r>
              <a:rPr lang="en-US" sz="2400" dirty="0" smtClean="0"/>
              <a:t>Dear Citibank Customer,</a:t>
            </a:r>
          </a:p>
          <a:p>
            <a:pPr marL="0" indent="0">
              <a:buNone/>
            </a:pPr>
            <a:r>
              <a:rPr lang="en-US" sz="2400" dirty="0" smtClean="0"/>
              <a:t>All Citibank accounts access for online use are required to confirm their personal information due to a high volume of fraud and unauthorized access from outside US Territories.</a:t>
            </a:r>
          </a:p>
          <a:p>
            <a:pPr marL="0" indent="0">
              <a:buNone/>
            </a:pPr>
            <a:r>
              <a:rPr lang="en-US" sz="2400" dirty="0" smtClean="0"/>
              <a:t>For your protection your account is temporarily limited.  An account that is temporarily limited is required to confirm the Account Information.</a:t>
            </a:r>
          </a:p>
          <a:p>
            <a:pPr marL="0" indent="0">
              <a:buNone/>
            </a:pPr>
            <a:r>
              <a:rPr lang="en-US" sz="2400" dirty="0" smtClean="0"/>
              <a:t>To successfully confirm your information we require </a:t>
            </a:r>
            <a:r>
              <a:rPr lang="en-US" sz="2400" dirty="0"/>
              <a:t>your Citibank</a:t>
            </a:r>
            <a:r>
              <a:rPr lang="en-US" sz="2400" dirty="0" smtClean="0"/>
              <a:t>® Banking Card and Personal Identification Number (PIN) so you can access your accounts at ATMs and online.  Here’s how to confirm your account information online:</a:t>
            </a:r>
            <a:endParaRPr lang="en-US" sz="2400" dirty="0"/>
          </a:p>
          <a:p>
            <a:pPr marL="0" indent="0">
              <a:buNone/>
            </a:pPr>
            <a:r>
              <a:rPr lang="en-US" sz="2400" dirty="0" smtClean="0"/>
              <a:t>Go to </a:t>
            </a:r>
            <a:r>
              <a:rPr lang="en-US" sz="2400" dirty="0" smtClean="0">
                <a:hlinkClick r:id="rId3"/>
              </a:rPr>
              <a:t>Citibank Online</a:t>
            </a:r>
            <a:r>
              <a:rPr lang="en-US" sz="2400" dirty="0" smtClean="0"/>
              <a:t> page and complete the Card Verification form.</a:t>
            </a:r>
          </a:p>
          <a:p>
            <a:pPr marL="0" indent="0">
              <a:buNone/>
            </a:pPr>
            <a:r>
              <a:rPr lang="en-US" sz="2400" dirty="0" smtClean="0"/>
              <a:t>Agree to site Terms &amp; Conditions and confirm your personal information.</a:t>
            </a:r>
          </a:p>
          <a:p>
            <a:pPr marL="0" indent="0">
              <a:buNone/>
            </a:pPr>
            <a:r>
              <a:rPr lang="en-US" sz="2400" dirty="0" smtClean="0"/>
              <a:t>You’ll be successfully confirmed and your </a:t>
            </a:r>
            <a:r>
              <a:rPr lang="en-US" sz="2400" dirty="0"/>
              <a:t>Citibank® </a:t>
            </a:r>
            <a:r>
              <a:rPr lang="en-US" sz="2400" dirty="0" smtClean="0"/>
              <a:t>Account is verified.</a:t>
            </a:r>
          </a:p>
          <a:p>
            <a:pPr marL="0" indent="0">
              <a:buNone/>
            </a:pPr>
            <a:r>
              <a:rPr lang="en-US" sz="2400" dirty="0" smtClean="0"/>
              <a:t>You may also want to view the Disclosures and Agreement that you agreed to when you applied, which you can do for the next 90 days at </a:t>
            </a:r>
            <a:r>
              <a:rPr lang="en-US" sz="2400" dirty="0">
                <a:hlinkClick r:id="rId3"/>
              </a:rPr>
              <a:t>Citibank </a:t>
            </a:r>
            <a:r>
              <a:rPr lang="en-US" sz="2400" dirty="0" smtClean="0">
                <a:hlinkClick r:id="rId3"/>
              </a:rPr>
              <a:t>Online</a:t>
            </a:r>
            <a:r>
              <a:rPr lang="en-US" sz="2400" dirty="0" smtClean="0"/>
              <a:t>.</a:t>
            </a:r>
          </a:p>
          <a:p>
            <a:pPr marL="0" indent="0">
              <a:buNone/>
            </a:pPr>
            <a:r>
              <a:rPr lang="en-US" sz="2400" dirty="0" smtClean="0"/>
              <a:t>Again, thank you for choosing Citibank.</a:t>
            </a:r>
          </a:p>
          <a:p>
            <a:pPr marL="0" indent="0">
              <a:buNone/>
            </a:pPr>
            <a:r>
              <a:rPr lang="en-US" sz="2400" b="1" dirty="0" smtClean="0"/>
              <a:t>IMPORTANT: </a:t>
            </a:r>
            <a:r>
              <a:rPr lang="en-US" sz="2400" dirty="0" smtClean="0"/>
              <a:t>Accounts are opened on Business Days only.  If you apply on a Saturday, Sunday, or Bank Holiday or on a Business Day at a time when the processing of your application cannot be completed that same day, your account will be opened on the following Business Day.  If this occurs, your account will receive the interest rate and annual percentage yield in effect on the date it is opened.</a:t>
            </a:r>
            <a:endParaRPr lang="en-US" sz="2400" b="1" dirty="0" smtClean="0"/>
          </a:p>
          <a:p>
            <a:pPr marL="0" indent="0">
              <a:buNone/>
            </a:pPr>
            <a:endParaRPr lang="en-US" dirty="0"/>
          </a:p>
        </p:txBody>
      </p:sp>
      <p:pic>
        <p:nvPicPr>
          <p:cNvPr id="4" name="Picture 3"/>
          <p:cNvPicPr/>
          <p:nvPr/>
        </p:nvPicPr>
        <p:blipFill>
          <a:blip r:embed="rId4"/>
          <a:stretch>
            <a:fillRect/>
          </a:stretch>
        </p:blipFill>
        <p:spPr>
          <a:xfrm>
            <a:off x="9666417" y="0"/>
            <a:ext cx="2525583" cy="1685342"/>
          </a:xfrm>
          <a:prstGeom prst="rect">
            <a:avLst/>
          </a:prstGeom>
        </p:spPr>
      </p:pic>
    </p:spTree>
    <p:extLst>
      <p:ext uri="{BB962C8B-B14F-4D97-AF65-F5344CB8AC3E}">
        <p14:creationId xmlns:p14="http://schemas.microsoft.com/office/powerpoint/2010/main" val="123786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261241"/>
            <a:ext cx="10131425" cy="4529959"/>
          </a:xfrm>
        </p:spPr>
        <p:txBody>
          <a:bodyPr>
            <a:normAutofit fontScale="92500"/>
          </a:bodyPr>
          <a:lstStyle/>
          <a:p>
            <a:r>
              <a:rPr lang="en-US" sz="3600" dirty="0" smtClean="0"/>
              <a:t>Anticipate that you may receive fake UPS, </a:t>
            </a:r>
            <a:r>
              <a:rPr lang="en-US" sz="3600" dirty="0" err="1" smtClean="0"/>
              <a:t>Fedex</a:t>
            </a:r>
            <a:r>
              <a:rPr lang="en-US" sz="3600" dirty="0" smtClean="0"/>
              <a:t>, Amazon, or other emails trying to get you to click on links or provide personal information.  Simply delete these emails.  </a:t>
            </a:r>
          </a:p>
          <a:p>
            <a:r>
              <a:rPr lang="en-US" sz="3600" dirty="0" smtClean="0"/>
              <a:t>Also anticipate Holiday greetings, birthday messages, or gossip headlines as ways which attackers will try to steal your information or send you to a malicious website.  Delete all such suspicious messages.</a:t>
            </a:r>
            <a:endParaRPr lang="en-US" sz="3600" dirty="0"/>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281706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Web Browsing</a:t>
            </a:r>
            <a:endParaRPr lang="en-US" dirty="0"/>
          </a:p>
        </p:txBody>
      </p:sp>
      <p:sp>
        <p:nvSpPr>
          <p:cNvPr id="3" name="Content Placeholder 2"/>
          <p:cNvSpPr>
            <a:spLocks noGrp="1"/>
          </p:cNvSpPr>
          <p:nvPr>
            <p:ph idx="1"/>
          </p:nvPr>
        </p:nvSpPr>
        <p:spPr/>
        <p:txBody>
          <a:bodyPr>
            <a:normAutofit/>
          </a:bodyPr>
          <a:lstStyle/>
          <a:p>
            <a:r>
              <a:rPr lang="en-US" sz="3600" dirty="0"/>
              <a:t>Visit trusted web sites that are needed to conduct Pace University business</a:t>
            </a:r>
            <a:r>
              <a:rPr lang="en-US" sz="3600" dirty="0" smtClean="0"/>
              <a:t>.</a:t>
            </a:r>
            <a:endParaRPr lang="en-US" sz="3600" dirty="0"/>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227309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Cautiously Handle PII</a:t>
            </a:r>
            <a:endParaRPr lang="en-US" dirty="0"/>
          </a:p>
        </p:txBody>
      </p:sp>
      <p:sp>
        <p:nvSpPr>
          <p:cNvPr id="3" name="Content Placeholder 2"/>
          <p:cNvSpPr>
            <a:spLocks noGrp="1"/>
          </p:cNvSpPr>
          <p:nvPr>
            <p:ph idx="1"/>
          </p:nvPr>
        </p:nvSpPr>
        <p:spPr/>
        <p:txBody>
          <a:bodyPr>
            <a:normAutofit fontScale="77500" lnSpcReduction="20000"/>
          </a:bodyPr>
          <a:lstStyle/>
          <a:p>
            <a:r>
              <a:rPr lang="en-US" sz="3600" dirty="0" smtClean="0"/>
              <a:t>You are responsible for safely handling PII in your possession.</a:t>
            </a:r>
          </a:p>
          <a:p>
            <a:r>
              <a:rPr lang="en-US" sz="3600" dirty="0" smtClean="0"/>
              <a:t>PII should only be stored on the designated servers and not copied to multiple locations or stored on local workstations, devices, USB drives, etc.</a:t>
            </a:r>
          </a:p>
          <a:p>
            <a:r>
              <a:rPr lang="en-US" sz="3600" dirty="0" smtClean="0"/>
              <a:t>PII may only be given authorization to authorized individuals with a ‘need to know’ to perform their job duties.</a:t>
            </a:r>
          </a:p>
          <a:p>
            <a:r>
              <a:rPr lang="en-US" sz="3600" dirty="0" smtClean="0"/>
              <a:t>You may not upload PII to public websites or any other publically accessible location.</a:t>
            </a:r>
          </a:p>
          <a:p>
            <a:endParaRPr lang="en-US" sz="3600" dirty="0"/>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55589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Social Networks</a:t>
            </a:r>
            <a:endParaRPr lang="en-US" b="1" dirty="0"/>
          </a:p>
        </p:txBody>
      </p:sp>
      <p:sp>
        <p:nvSpPr>
          <p:cNvPr id="3" name="Content Placeholder 2"/>
          <p:cNvSpPr>
            <a:spLocks noGrp="1"/>
          </p:cNvSpPr>
          <p:nvPr>
            <p:ph idx="1"/>
          </p:nvPr>
        </p:nvSpPr>
        <p:spPr/>
        <p:txBody>
          <a:bodyPr>
            <a:noAutofit/>
          </a:bodyPr>
          <a:lstStyle/>
          <a:p>
            <a:r>
              <a:rPr lang="en-US" sz="3600" dirty="0" smtClean="0"/>
              <a:t>Do not upload PII to social to social networks.</a:t>
            </a:r>
          </a:p>
          <a:p>
            <a:r>
              <a:rPr lang="en-US" sz="3600" dirty="0" smtClean="0"/>
              <a:t>Be careful of what information you post to social networks </a:t>
            </a:r>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393414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986" y="1638965"/>
            <a:ext cx="9404723" cy="4094569"/>
          </a:xfrm>
        </p:spPr>
        <p:txBody>
          <a:bodyPr>
            <a:normAutofit fontScale="90000"/>
          </a:bodyPr>
          <a:lstStyle/>
          <a:p>
            <a:r>
              <a:rPr lang="en-US" sz="4000" dirty="0"/>
              <a:t>Chris Bohlk, </a:t>
            </a:r>
            <a:r>
              <a:rPr lang="en-US" sz="4000" dirty="0" smtClean="0"/>
              <a:t>CISSP, C|EH</a:t>
            </a:r>
            <a:r>
              <a:rPr lang="en-US" sz="4000" dirty="0"/>
              <a:t/>
            </a:r>
            <a:br>
              <a:rPr lang="en-US" sz="4000" dirty="0"/>
            </a:br>
            <a:r>
              <a:rPr lang="en-US" sz="4000" dirty="0"/>
              <a:t>Pace University</a:t>
            </a:r>
            <a:br>
              <a:rPr lang="en-US" sz="4000" dirty="0"/>
            </a:br>
            <a:r>
              <a:rPr lang="en-US" sz="4000" dirty="0"/>
              <a:t>Information Security Officer</a:t>
            </a:r>
            <a:br>
              <a:rPr lang="en-US" sz="4000" dirty="0"/>
            </a:br>
            <a:r>
              <a:rPr lang="en-US" sz="4000" dirty="0"/>
              <a:t>Information Technology Services (ITS)</a:t>
            </a:r>
            <a:br>
              <a:rPr lang="en-US" sz="4000" dirty="0"/>
            </a:br>
            <a:r>
              <a:rPr lang="en-US" sz="4000" dirty="0"/>
              <a:t>235 Elm Road, West Hall 212A</a:t>
            </a:r>
            <a:br>
              <a:rPr lang="en-US" sz="4000" dirty="0"/>
            </a:br>
            <a:r>
              <a:rPr lang="en-US" sz="4000" dirty="0"/>
              <a:t>Briarcliff Manor, NY 10510</a:t>
            </a:r>
            <a:br>
              <a:rPr lang="en-US" sz="4000" dirty="0"/>
            </a:br>
            <a:r>
              <a:rPr lang="en-US" sz="4000" dirty="0"/>
              <a:t>(914)923-2649  </a:t>
            </a:r>
            <a:r>
              <a:rPr lang="en-US" sz="4000" dirty="0" smtClean="0"/>
              <a:t>Office</a:t>
            </a:r>
            <a:br>
              <a:rPr lang="en-US" sz="4000" dirty="0" smtClean="0"/>
            </a:br>
            <a:r>
              <a:rPr lang="en-US" sz="4000" dirty="0" smtClean="0"/>
              <a:t>cbohlk@pace.edu</a:t>
            </a:r>
            <a:r>
              <a:rPr lang="en-US" sz="4000" dirty="0"/>
              <a:t/>
            </a:r>
            <a:br>
              <a:rPr lang="en-US" sz="4000" dirty="0"/>
            </a:br>
            <a:r>
              <a:rPr lang="en-US" dirty="0" smtClean="0"/>
              <a:t/>
            </a:r>
            <a:br>
              <a:rPr lang="en-US" dirty="0" smtClean="0"/>
            </a:br>
            <a:endParaRPr lang="en-US" dirty="0"/>
          </a:p>
        </p:txBody>
      </p:sp>
      <p:pic>
        <p:nvPicPr>
          <p:cNvPr id="3" name="Picture 2"/>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329137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Passwords</a:t>
            </a:r>
            <a:endParaRPr lang="en-US" b="1" dirty="0"/>
          </a:p>
        </p:txBody>
      </p:sp>
      <p:sp>
        <p:nvSpPr>
          <p:cNvPr id="3" name="Content Placeholder 2"/>
          <p:cNvSpPr>
            <a:spLocks noGrp="1"/>
          </p:cNvSpPr>
          <p:nvPr>
            <p:ph idx="1"/>
          </p:nvPr>
        </p:nvSpPr>
        <p:spPr/>
        <p:txBody>
          <a:bodyPr>
            <a:normAutofit/>
          </a:bodyPr>
          <a:lstStyle/>
          <a:p>
            <a:r>
              <a:rPr lang="en-US" sz="3600" dirty="0" smtClean="0"/>
              <a:t>Never share your password with anyone</a:t>
            </a:r>
          </a:p>
          <a:p>
            <a:r>
              <a:rPr lang="en-US" sz="3600" dirty="0" smtClean="0"/>
              <a:t>Create a passphrase to help remember your password</a:t>
            </a:r>
            <a:endParaRPr lang="en-US" sz="3600" dirty="0"/>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71698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3219"/>
            <a:ext cx="10131425" cy="1432124"/>
          </a:xfrm>
        </p:spPr>
        <p:txBody>
          <a:bodyPr/>
          <a:lstStyle/>
          <a:p>
            <a:pPr algn="ctr"/>
            <a:r>
              <a:rPr lang="en-US" b="1" dirty="0" smtClean="0"/>
              <a:t>Use a passphrase</a:t>
            </a:r>
            <a:endParaRPr lang="en-US" b="1" dirty="0"/>
          </a:p>
        </p:txBody>
      </p:sp>
      <p:sp>
        <p:nvSpPr>
          <p:cNvPr id="3" name="Content Placeholder 2"/>
          <p:cNvSpPr>
            <a:spLocks noGrp="1"/>
          </p:cNvSpPr>
          <p:nvPr>
            <p:ph idx="1"/>
          </p:nvPr>
        </p:nvSpPr>
        <p:spPr/>
        <p:txBody>
          <a:bodyPr>
            <a:noAutofit/>
          </a:bodyPr>
          <a:lstStyle/>
          <a:p>
            <a:r>
              <a:rPr lang="en-US" sz="2800" dirty="0"/>
              <a:t>A passphrase is a longer version of a password and is, therefore, more secure.  A passphrase is typically composed of multiple words.  Because of this, a passphrase is more secure against "dictionary attacks."</a:t>
            </a:r>
          </a:p>
          <a:p>
            <a:r>
              <a:rPr lang="en-US" sz="2800" dirty="0"/>
              <a:t>A good passphrase is relatively long and contains a combination of upper and lowercase letters and numeric and punctuation characters.  An example of a good passphrase:</a:t>
            </a:r>
          </a:p>
          <a:p>
            <a:r>
              <a:rPr lang="en-US" sz="2800" dirty="0"/>
              <a:t>"The*?#&gt;*@</a:t>
            </a:r>
            <a:r>
              <a:rPr lang="en-US" sz="2800" dirty="0" err="1"/>
              <a:t>TrafficOnThelOl</a:t>
            </a:r>
            <a:r>
              <a:rPr lang="en-US" sz="2800" dirty="0"/>
              <a:t> Was*&amp;#!#</a:t>
            </a:r>
            <a:r>
              <a:rPr lang="en-US" sz="2800" dirty="0" err="1"/>
              <a:t>ThisMorning</a:t>
            </a:r>
            <a:r>
              <a:rPr lang="en-US" sz="2800" dirty="0"/>
              <a:t>"</a:t>
            </a:r>
          </a:p>
          <a:p>
            <a:r>
              <a:rPr lang="en-US" sz="2800" dirty="0"/>
              <a:t>All of the rules above that apply to passwords apply to passphrases. </a:t>
            </a:r>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270069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Apply latest security patches and </a:t>
            </a:r>
            <a:r>
              <a:rPr lang="en-US" b="1" dirty="0" smtClean="0"/>
              <a:t/>
            </a:r>
            <a:br>
              <a:rPr lang="en-US" b="1" dirty="0" smtClean="0"/>
            </a:br>
            <a:r>
              <a:rPr lang="en-US" b="1" dirty="0" smtClean="0"/>
              <a:t>enable </a:t>
            </a:r>
            <a:r>
              <a:rPr lang="en-US" b="1" dirty="0"/>
              <a:t>antivirus</a:t>
            </a:r>
          </a:p>
        </p:txBody>
      </p:sp>
      <p:sp>
        <p:nvSpPr>
          <p:cNvPr id="3" name="Content Placeholder 2"/>
          <p:cNvSpPr>
            <a:spLocks noGrp="1"/>
          </p:cNvSpPr>
          <p:nvPr>
            <p:ph idx="1"/>
          </p:nvPr>
        </p:nvSpPr>
        <p:spPr/>
        <p:txBody>
          <a:bodyPr>
            <a:normAutofit/>
          </a:bodyPr>
          <a:lstStyle/>
          <a:p>
            <a:r>
              <a:rPr lang="en-US" sz="2800" dirty="0" smtClean="0"/>
              <a:t>Keep your devices updated with the latest security updates</a:t>
            </a:r>
          </a:p>
          <a:p>
            <a:r>
              <a:rPr lang="en-US" sz="2800" dirty="0" smtClean="0"/>
              <a:t>Ensure antivirus is enabled with the latest definitions</a:t>
            </a:r>
            <a:endParaRPr lang="en-US" sz="2800" dirty="0"/>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134832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Physical Security</a:t>
            </a:r>
            <a:endParaRPr lang="en-US" b="1" dirty="0"/>
          </a:p>
        </p:txBody>
      </p:sp>
      <p:sp>
        <p:nvSpPr>
          <p:cNvPr id="3" name="Content Placeholder 2"/>
          <p:cNvSpPr>
            <a:spLocks noGrp="1"/>
          </p:cNvSpPr>
          <p:nvPr>
            <p:ph idx="1"/>
          </p:nvPr>
        </p:nvSpPr>
        <p:spPr/>
        <p:txBody>
          <a:bodyPr>
            <a:normAutofit/>
          </a:bodyPr>
          <a:lstStyle/>
          <a:p>
            <a:pPr marL="0" indent="0">
              <a:buNone/>
            </a:pPr>
            <a:endParaRPr lang="en-US" sz="2000" dirty="0"/>
          </a:p>
          <a:p>
            <a:endParaRPr lang="en-US" sz="1900" dirty="0" smtClean="0"/>
          </a:p>
          <a:p>
            <a:pPr marL="0" indent="0">
              <a:buNone/>
            </a:pPr>
            <a:endParaRPr lang="en-US" dirty="0"/>
          </a:p>
        </p:txBody>
      </p:sp>
      <p:pic>
        <p:nvPicPr>
          <p:cNvPr id="4" name="Picture 3"/>
          <p:cNvPicPr/>
          <p:nvPr/>
        </p:nvPicPr>
        <p:blipFill>
          <a:blip r:embed="rId3"/>
          <a:stretch>
            <a:fillRect/>
          </a:stretch>
        </p:blipFill>
        <p:spPr>
          <a:xfrm>
            <a:off x="9666417" y="0"/>
            <a:ext cx="2525583" cy="1685342"/>
          </a:xfrm>
          <a:prstGeom prst="rect">
            <a:avLst/>
          </a:prstGeom>
        </p:spPr>
      </p:pic>
      <p:sp>
        <p:nvSpPr>
          <p:cNvPr id="5" name="Content Placeholder 2"/>
          <p:cNvSpPr txBox="1">
            <a:spLocks/>
          </p:cNvSpPr>
          <p:nvPr/>
        </p:nvSpPr>
        <p:spPr>
          <a:xfrm>
            <a:off x="838201" y="2294467"/>
            <a:ext cx="10131425" cy="3649133"/>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600" dirty="0" smtClean="0"/>
              <a:t>Keep track of and secure your devices</a:t>
            </a:r>
          </a:p>
        </p:txBody>
      </p:sp>
    </p:spTree>
    <p:extLst>
      <p:ext uri="{BB962C8B-B14F-4D97-AF65-F5344CB8AC3E}">
        <p14:creationId xmlns:p14="http://schemas.microsoft.com/office/powerpoint/2010/main" val="50162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Physical Data Destruction</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  </a:t>
            </a:r>
            <a:endParaRPr lang="en-US" dirty="0"/>
          </a:p>
        </p:txBody>
      </p:sp>
      <p:pic>
        <p:nvPicPr>
          <p:cNvPr id="4" name="Picture 3"/>
          <p:cNvPicPr/>
          <p:nvPr/>
        </p:nvPicPr>
        <p:blipFill>
          <a:blip r:embed="rId3"/>
          <a:stretch>
            <a:fillRect/>
          </a:stretch>
        </p:blipFill>
        <p:spPr>
          <a:xfrm>
            <a:off x="9666417" y="0"/>
            <a:ext cx="2525583" cy="1685342"/>
          </a:xfrm>
          <a:prstGeom prst="rect">
            <a:avLst/>
          </a:prstGeom>
        </p:spPr>
      </p:pic>
      <p:sp>
        <p:nvSpPr>
          <p:cNvPr id="5" name="Content Placeholder 2"/>
          <p:cNvSpPr txBox="1">
            <a:spLocks/>
          </p:cNvSpPr>
          <p:nvPr/>
        </p:nvSpPr>
        <p:spPr>
          <a:xfrm>
            <a:off x="838201" y="2294467"/>
            <a:ext cx="10131425" cy="3649133"/>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600" dirty="0" smtClean="0"/>
              <a:t>Please </a:t>
            </a:r>
            <a:r>
              <a:rPr lang="en-US" sz="3600" dirty="0"/>
              <a:t>contact the ITS Helpdesk at (914) 773-3333 for specific procedures</a:t>
            </a:r>
            <a:endParaRPr lang="en-US" sz="3600" dirty="0" smtClean="0"/>
          </a:p>
        </p:txBody>
      </p:sp>
    </p:spTree>
    <p:extLst>
      <p:ext uri="{BB962C8B-B14F-4D97-AF65-F5344CB8AC3E}">
        <p14:creationId xmlns:p14="http://schemas.microsoft.com/office/powerpoint/2010/main" val="42412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Laptops, USB Devices, and mobile devices</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pic>
        <p:nvPicPr>
          <p:cNvPr id="4" name="Picture 3"/>
          <p:cNvPicPr/>
          <p:nvPr/>
        </p:nvPicPr>
        <p:blipFill>
          <a:blip r:embed="rId3"/>
          <a:stretch>
            <a:fillRect/>
          </a:stretch>
        </p:blipFill>
        <p:spPr>
          <a:xfrm>
            <a:off x="9666417" y="0"/>
            <a:ext cx="2525583" cy="1685342"/>
          </a:xfrm>
          <a:prstGeom prst="rect">
            <a:avLst/>
          </a:prstGeom>
        </p:spPr>
      </p:pic>
      <p:sp>
        <p:nvSpPr>
          <p:cNvPr id="5" name="Content Placeholder 2"/>
          <p:cNvSpPr txBox="1">
            <a:spLocks/>
          </p:cNvSpPr>
          <p:nvPr/>
        </p:nvSpPr>
        <p:spPr>
          <a:xfrm>
            <a:off x="838201" y="2294467"/>
            <a:ext cx="10131425" cy="3649133"/>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3600" dirty="0" smtClean="0"/>
              <a:t>PII (Personally </a:t>
            </a:r>
            <a:r>
              <a:rPr lang="en-US" sz="3600" dirty="0"/>
              <a:t>Identifiable </a:t>
            </a:r>
            <a:r>
              <a:rPr lang="en-US" sz="3600" dirty="0" smtClean="0"/>
              <a:t>Information) </a:t>
            </a:r>
            <a:r>
              <a:rPr lang="en-US" sz="3600" dirty="0"/>
              <a:t>should </a:t>
            </a:r>
            <a:r>
              <a:rPr lang="en-US" sz="3600" dirty="0" smtClean="0"/>
              <a:t>never be stored on laptops, USB Devices, and mobile devices</a:t>
            </a:r>
            <a:endParaRPr lang="en-US" sz="3600" dirty="0"/>
          </a:p>
        </p:txBody>
      </p:sp>
    </p:spTree>
    <p:extLst>
      <p:ext uri="{BB962C8B-B14F-4D97-AF65-F5344CB8AC3E}">
        <p14:creationId xmlns:p14="http://schemas.microsoft.com/office/powerpoint/2010/main" val="295211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Home Computer and Home Network</a:t>
            </a:r>
            <a:endParaRPr lang="en-US" dirty="0"/>
          </a:p>
        </p:txBody>
      </p:sp>
      <p:sp>
        <p:nvSpPr>
          <p:cNvPr id="3" name="Content Placeholder 2"/>
          <p:cNvSpPr>
            <a:spLocks noGrp="1"/>
          </p:cNvSpPr>
          <p:nvPr>
            <p:ph idx="1"/>
          </p:nvPr>
        </p:nvSpPr>
        <p:spPr/>
        <p:txBody>
          <a:bodyPr>
            <a:normAutofit/>
          </a:bodyPr>
          <a:lstStyle/>
          <a:p>
            <a:r>
              <a:rPr lang="en-US" sz="2800" dirty="0" smtClean="0"/>
              <a:t>Secure your home computer and router with the latest patches and updates</a:t>
            </a:r>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260583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and Other “Untrusted” Computers</a:t>
            </a:r>
            <a:endParaRPr lang="en-US" dirty="0"/>
          </a:p>
        </p:txBody>
      </p:sp>
      <p:sp>
        <p:nvSpPr>
          <p:cNvPr id="3" name="Content Placeholder 2"/>
          <p:cNvSpPr>
            <a:spLocks noGrp="1"/>
          </p:cNvSpPr>
          <p:nvPr>
            <p:ph idx="1"/>
          </p:nvPr>
        </p:nvSpPr>
        <p:spPr/>
        <p:txBody>
          <a:bodyPr>
            <a:normAutofit/>
          </a:bodyPr>
          <a:lstStyle/>
          <a:p>
            <a:r>
              <a:rPr lang="en-US" sz="2800" dirty="0"/>
              <a:t>Never logon with any of your Pace credentials from a public or “untrusted” computer, such as kiosks or Internet cafes. </a:t>
            </a:r>
          </a:p>
          <a:p>
            <a:pPr marL="0" indent="0">
              <a:buNone/>
            </a:pPr>
            <a:endParaRPr lang="en-US" sz="2400" dirty="0"/>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125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Wi-Fi Security</a:t>
            </a:r>
            <a:endParaRPr lang="en-US" dirty="0"/>
          </a:p>
        </p:txBody>
      </p:sp>
      <p:sp>
        <p:nvSpPr>
          <p:cNvPr id="3" name="Content Placeholder 2"/>
          <p:cNvSpPr>
            <a:spLocks noGrp="1"/>
          </p:cNvSpPr>
          <p:nvPr>
            <p:ph idx="1"/>
          </p:nvPr>
        </p:nvSpPr>
        <p:spPr/>
        <p:txBody>
          <a:bodyPr>
            <a:normAutofit/>
          </a:bodyPr>
          <a:lstStyle/>
          <a:p>
            <a:r>
              <a:rPr lang="en-US" sz="2800" dirty="0" smtClean="0"/>
              <a:t>Use the Pace VPN (</a:t>
            </a:r>
            <a:r>
              <a:rPr lang="en-US" sz="2800" dirty="0"/>
              <a:t>V</a:t>
            </a:r>
            <a:r>
              <a:rPr lang="en-US" sz="2800" dirty="0" smtClean="0"/>
              <a:t>irtual </a:t>
            </a:r>
            <a:r>
              <a:rPr lang="en-US" sz="2800" dirty="0"/>
              <a:t>P</a:t>
            </a:r>
            <a:r>
              <a:rPr lang="en-US" sz="2800" dirty="0" smtClean="0"/>
              <a:t>rivate Network) to securely access resources if you are using WI-FI </a:t>
            </a:r>
            <a:endParaRPr lang="en-US" sz="2800" dirty="0"/>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301045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Laws and Regulations</a:t>
            </a:r>
            <a:endParaRPr lang="en-US" dirty="0"/>
          </a:p>
        </p:txBody>
      </p:sp>
      <p:sp>
        <p:nvSpPr>
          <p:cNvPr id="3" name="Content Placeholder 2"/>
          <p:cNvSpPr>
            <a:spLocks noGrp="1"/>
          </p:cNvSpPr>
          <p:nvPr>
            <p:ph idx="1"/>
          </p:nvPr>
        </p:nvSpPr>
        <p:spPr>
          <a:xfrm>
            <a:off x="778268" y="2510698"/>
            <a:ext cx="10131425" cy="4085537"/>
          </a:xfrm>
        </p:spPr>
        <p:txBody>
          <a:bodyPr>
            <a:normAutofit fontScale="70000" lnSpcReduction="20000"/>
          </a:bodyPr>
          <a:lstStyle/>
          <a:p>
            <a:pPr algn="ctr"/>
            <a:endParaRPr lang="en-US" dirty="0"/>
          </a:p>
          <a:p>
            <a:pPr lvl="0" algn="ctr"/>
            <a:endParaRPr lang="en-US" sz="2100" dirty="0" smtClean="0"/>
          </a:p>
          <a:p>
            <a:pPr lvl="0"/>
            <a:endParaRPr lang="en-US" sz="2100" dirty="0"/>
          </a:p>
          <a:p>
            <a:pPr lvl="0"/>
            <a:endParaRPr lang="en-US" sz="2100" dirty="0" smtClean="0"/>
          </a:p>
          <a:p>
            <a:pPr lvl="0"/>
            <a:r>
              <a:rPr lang="en-US" sz="2800" dirty="0" smtClean="0"/>
              <a:t>FERPA </a:t>
            </a:r>
            <a:r>
              <a:rPr lang="en-US" sz="2800" dirty="0"/>
              <a:t>- The Family Educational Rights and Privacy Act</a:t>
            </a:r>
          </a:p>
          <a:p>
            <a:pPr lvl="0"/>
            <a:r>
              <a:rPr lang="en-US" sz="2800" dirty="0" smtClean="0"/>
              <a:t>HIPAA - </a:t>
            </a:r>
            <a:r>
              <a:rPr lang="en-US" sz="2800" dirty="0"/>
              <a:t>The Health Insurance Portability and Accountability </a:t>
            </a:r>
            <a:r>
              <a:rPr lang="en-US" sz="2800" dirty="0" smtClean="0"/>
              <a:t>Act</a:t>
            </a:r>
          </a:p>
          <a:p>
            <a:r>
              <a:rPr lang="en-US" sz="2800" dirty="0"/>
              <a:t>GLBA- The Gramm-Leach Bliley </a:t>
            </a:r>
            <a:r>
              <a:rPr lang="en-US" sz="2800" dirty="0" smtClean="0"/>
              <a:t>Act</a:t>
            </a:r>
          </a:p>
          <a:p>
            <a:pPr lvl="0"/>
            <a:r>
              <a:rPr lang="en-US" sz="2800" dirty="0"/>
              <a:t>SOX -  Sarbanes-Oxley </a:t>
            </a:r>
            <a:r>
              <a:rPr lang="en-US" sz="2800" dirty="0" smtClean="0"/>
              <a:t>Act</a:t>
            </a:r>
          </a:p>
          <a:p>
            <a:r>
              <a:rPr lang="en-US" sz="2800" dirty="0"/>
              <a:t>DMCA- The Digital Millennium Copyright </a:t>
            </a:r>
            <a:r>
              <a:rPr lang="en-US" sz="2800" dirty="0" smtClean="0"/>
              <a:t>Act</a:t>
            </a:r>
          </a:p>
          <a:p>
            <a:pPr lvl="0"/>
            <a:r>
              <a:rPr lang="en-US" sz="2800" dirty="0"/>
              <a:t>PCI DSS - The Payment Card Industry Data Security </a:t>
            </a:r>
            <a:r>
              <a:rPr lang="en-US" sz="2800" dirty="0" smtClean="0"/>
              <a:t>Standards</a:t>
            </a:r>
          </a:p>
          <a:p>
            <a:r>
              <a:rPr lang="en-US" sz="2800" dirty="0"/>
              <a:t>NYS Information Security Breach and Notification Act (Section 899-aa)</a:t>
            </a:r>
          </a:p>
          <a:p>
            <a:pPr lvl="0"/>
            <a:endParaRPr lang="en-US" sz="2800" dirty="0"/>
          </a:p>
          <a:p>
            <a:endParaRPr lang="en-US" sz="2400" dirty="0"/>
          </a:p>
          <a:p>
            <a:pPr lvl="0"/>
            <a:endParaRPr lang="en-US" sz="2400" dirty="0"/>
          </a:p>
          <a:p>
            <a:endParaRPr lang="en-US" sz="2400" dirty="0"/>
          </a:p>
          <a:p>
            <a:pPr lvl="0"/>
            <a:endParaRPr lang="en-US" sz="2100" dirty="0"/>
          </a:p>
          <a:p>
            <a:endParaRPr lang="en-US" dirty="0" smtClean="0"/>
          </a:p>
          <a:p>
            <a:endParaRPr lang="en-US" dirty="0" smtClean="0"/>
          </a:p>
          <a:p>
            <a:pPr marL="0" indent="0">
              <a:buNone/>
            </a:pPr>
            <a:endParaRPr lang="en-US" dirty="0" smtClean="0"/>
          </a:p>
          <a:p>
            <a:endParaRPr lang="en-US" dirty="0" smtClean="0"/>
          </a:p>
          <a:p>
            <a:endParaRPr lang="en-US" dirty="0" smtClean="0"/>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199996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smtClean="0"/>
              <a:t>“Whatever the mind can conceive and believe, it can achieve.” </a:t>
            </a:r>
          </a:p>
          <a:p>
            <a:pPr marL="0" indent="0">
              <a:buNone/>
            </a:pPr>
            <a:r>
              <a:rPr lang="en-US" sz="2000" dirty="0" smtClean="0"/>
              <a:t>-Napoleon Hill</a:t>
            </a:r>
            <a:endParaRPr lang="en-US" sz="2000" dirty="0"/>
          </a:p>
        </p:txBody>
      </p:sp>
    </p:spTree>
    <p:extLst>
      <p:ext uri="{BB962C8B-B14F-4D97-AF65-F5344CB8AC3E}">
        <p14:creationId xmlns:p14="http://schemas.microsoft.com/office/powerpoint/2010/main" val="281892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reporting</a:t>
            </a:r>
            <a:endParaRPr lang="en-US" dirty="0"/>
          </a:p>
        </p:txBody>
      </p:sp>
      <p:sp>
        <p:nvSpPr>
          <p:cNvPr id="3" name="Content Placeholder 2"/>
          <p:cNvSpPr>
            <a:spLocks noGrp="1"/>
          </p:cNvSpPr>
          <p:nvPr>
            <p:ph idx="1"/>
          </p:nvPr>
        </p:nvSpPr>
        <p:spPr>
          <a:xfrm>
            <a:off x="685801" y="1685342"/>
            <a:ext cx="10131425" cy="3649133"/>
          </a:xfrm>
        </p:spPr>
        <p:txBody>
          <a:bodyPr>
            <a:normAutofit/>
          </a:bodyPr>
          <a:lstStyle/>
          <a:p>
            <a:r>
              <a:rPr lang="en-US" sz="2800" dirty="0" smtClean="0"/>
              <a:t>If you encounter or suspect an information security incident, immediately report this information to the Helpdesk at             (914) 773-3333 (pacehelpdesk@pace.edu).  The Helpdesk should always be the initial point of contact.  They will ensure that the event is documented and handed off to the appropriate party.</a:t>
            </a:r>
            <a:endParaRPr lang="en-US" sz="2800" dirty="0"/>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94706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is Responsible for Security</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78081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Culture of Security	</a:t>
            </a:r>
            <a:endParaRPr lang="en-US" dirty="0"/>
          </a:p>
        </p:txBody>
      </p:sp>
      <p:sp>
        <p:nvSpPr>
          <p:cNvPr id="3" name="Content Placeholder 2"/>
          <p:cNvSpPr>
            <a:spLocks noGrp="1"/>
          </p:cNvSpPr>
          <p:nvPr>
            <p:ph idx="1"/>
          </p:nvPr>
        </p:nvSpPr>
        <p:spPr/>
        <p:txBody>
          <a:bodyPr/>
          <a:lstStyle/>
          <a:p>
            <a:r>
              <a:rPr lang="en-US" sz="2800" dirty="0" smtClean="0"/>
              <a:t>You can help transform Pace University’s information security culture</a:t>
            </a:r>
            <a:endParaRPr lang="en-US" sz="2000" dirty="0" smtClean="0"/>
          </a:p>
          <a:p>
            <a:pPr marL="0" indent="0">
              <a:buNone/>
            </a:pPr>
            <a:endParaRPr lang="en-US" dirty="0"/>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250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02059"/>
            <a:ext cx="10131425" cy="1456267"/>
          </a:xfrm>
        </p:spPr>
        <p:txBody>
          <a:bodyPr/>
          <a:lstStyle/>
          <a:p>
            <a:pPr algn="ctr"/>
            <a:r>
              <a:rPr lang="en-US" b="1" dirty="0" smtClean="0"/>
              <a:t>Information Security Program (ISP)</a:t>
            </a:r>
            <a:endParaRPr lang="en-US" b="1" dirty="0"/>
          </a:p>
        </p:txBody>
      </p:sp>
      <p:sp>
        <p:nvSpPr>
          <p:cNvPr id="3" name="Content Placeholder 2"/>
          <p:cNvSpPr>
            <a:spLocks noGrp="1"/>
          </p:cNvSpPr>
          <p:nvPr>
            <p:ph idx="1"/>
          </p:nvPr>
        </p:nvSpPr>
        <p:spPr>
          <a:xfrm>
            <a:off x="685801" y="1456267"/>
            <a:ext cx="10131425" cy="5401734"/>
          </a:xfrm>
        </p:spPr>
        <p:txBody>
          <a:bodyPr>
            <a:normAutofit fontScale="25000" lnSpcReduction="20000"/>
          </a:bodyPr>
          <a:lstStyle/>
          <a:p>
            <a:pPr marL="0" indent="0" algn="ctr">
              <a:buNone/>
            </a:pPr>
            <a:r>
              <a:rPr lang="en-US" sz="6200" dirty="0" smtClean="0"/>
              <a:t>Review Pace’s Information Security Polices to ensure that you know your responsibilities.</a:t>
            </a:r>
          </a:p>
          <a:p>
            <a:pPr marL="0" indent="0" algn="ctr">
              <a:buNone/>
            </a:pPr>
            <a:r>
              <a:rPr lang="en-US" sz="6200" dirty="0" smtClean="0">
                <a:hlinkClick r:id="rId3"/>
              </a:rPr>
              <a:t>http://www.pace.edu/policies/category/department/administration/information-technology-services</a:t>
            </a:r>
            <a:endParaRPr lang="en-US" sz="6200" dirty="0" smtClean="0"/>
          </a:p>
          <a:p>
            <a:pPr marL="0" indent="0" algn="ctr">
              <a:buNone/>
            </a:pPr>
            <a:endParaRPr lang="en-US" sz="6200" dirty="0" smtClean="0"/>
          </a:p>
          <a:p>
            <a:pPr marL="0" indent="0" algn="ctr">
              <a:buNone/>
            </a:pPr>
            <a:r>
              <a:rPr lang="en-US" sz="6200" dirty="0" smtClean="0"/>
              <a:t>Pace’s Appropriate Use Policy</a:t>
            </a:r>
          </a:p>
          <a:p>
            <a:pPr marL="0" indent="0" algn="ctr">
              <a:buNone/>
            </a:pPr>
            <a:r>
              <a:rPr lang="en-US" sz="6200" dirty="0">
                <a:hlinkClick r:id="rId4"/>
              </a:rPr>
              <a:t>http://www.pace.edu/information-technology-services/about-its/policies-projects/it-appropriate-use-policy</a:t>
            </a:r>
            <a:r>
              <a:rPr lang="en-US" sz="6200" dirty="0" smtClean="0">
                <a:hlinkClick r:id="rId4"/>
              </a:rPr>
              <a:t>/</a:t>
            </a:r>
            <a:endParaRPr lang="en-US" sz="6200" dirty="0" smtClean="0"/>
          </a:p>
          <a:p>
            <a:pPr marL="0" indent="0" algn="ctr">
              <a:buNone/>
            </a:pPr>
            <a:endParaRPr lang="en-US" sz="6200" dirty="0"/>
          </a:p>
          <a:p>
            <a:pPr marL="0" indent="0" algn="ctr">
              <a:buNone/>
            </a:pPr>
            <a:r>
              <a:rPr lang="en-US" sz="6200" dirty="0"/>
              <a:t>Information Security at Pace University</a:t>
            </a:r>
          </a:p>
          <a:p>
            <a:pPr marL="0" indent="0" algn="ctr">
              <a:buNone/>
            </a:pPr>
            <a:r>
              <a:rPr lang="en-US" sz="6200" dirty="0">
                <a:hlinkClick r:id="rId5"/>
              </a:rPr>
              <a:t>http://www.pace.edu/information-technology-services/about-its/it-security</a:t>
            </a:r>
            <a:endParaRPr lang="en-US" sz="6200" dirty="0"/>
          </a:p>
          <a:p>
            <a:pPr marL="0" indent="0" algn="ctr">
              <a:buNone/>
            </a:pPr>
            <a:endParaRPr lang="en-US" sz="6200" dirty="0"/>
          </a:p>
          <a:p>
            <a:pPr marL="0" indent="0" algn="ctr">
              <a:buNone/>
            </a:pPr>
            <a:r>
              <a:rPr lang="en-US" sz="6200" dirty="0"/>
              <a:t>SANS Security Newsletter</a:t>
            </a:r>
          </a:p>
          <a:p>
            <a:pPr marL="0" indent="0" algn="ctr">
              <a:buNone/>
            </a:pPr>
            <a:r>
              <a:rPr lang="en-US" sz="6200" dirty="0">
                <a:hlinkClick r:id="rId6"/>
              </a:rPr>
              <a:t>http://www.securingthehuman.org/ouch</a:t>
            </a:r>
            <a:r>
              <a:rPr lang="en-US" sz="6200" dirty="0"/>
              <a:t> </a:t>
            </a:r>
            <a:endParaRPr lang="en-US" sz="6200" dirty="0" smtClean="0"/>
          </a:p>
          <a:p>
            <a:pPr marL="0" indent="0" algn="ctr">
              <a:buNone/>
            </a:pPr>
            <a:endParaRPr lang="en-US" sz="6200" dirty="0"/>
          </a:p>
          <a:p>
            <a:pPr marL="0" indent="0" algn="ctr">
              <a:buNone/>
            </a:pPr>
            <a:r>
              <a:rPr lang="en-US" sz="6200" dirty="0" smtClean="0"/>
              <a:t>SANS Tip of The Day</a:t>
            </a:r>
          </a:p>
          <a:p>
            <a:pPr marL="0" indent="0" algn="ctr">
              <a:buNone/>
            </a:pPr>
            <a:r>
              <a:rPr lang="en-US" sz="6200" dirty="0">
                <a:hlinkClick r:id="rId7"/>
              </a:rPr>
              <a:t>https://</a:t>
            </a:r>
            <a:r>
              <a:rPr lang="en-US" sz="6200" dirty="0" smtClean="0">
                <a:hlinkClick r:id="rId7"/>
              </a:rPr>
              <a:t>www.sans.org/tip_of_the_day.php</a:t>
            </a:r>
            <a:endParaRPr lang="en-US" sz="6200" dirty="0" smtClean="0"/>
          </a:p>
          <a:p>
            <a:pPr marL="0" indent="0" algn="ctr">
              <a:buNone/>
            </a:pPr>
            <a:endParaRPr lang="en-US" sz="2100" dirty="0"/>
          </a:p>
          <a:p>
            <a:pPr marL="0" indent="0" algn="ctr">
              <a:buNone/>
            </a:pPr>
            <a:endParaRPr lang="en-US" dirty="0" smtClean="0"/>
          </a:p>
          <a:p>
            <a:endParaRPr lang="en-US" dirty="0"/>
          </a:p>
        </p:txBody>
      </p:sp>
      <p:pic>
        <p:nvPicPr>
          <p:cNvPr id="4" name="Picture 3"/>
          <p:cNvPicPr/>
          <p:nvPr/>
        </p:nvPicPr>
        <p:blipFill>
          <a:blip r:embed="rId8"/>
          <a:stretch>
            <a:fillRect/>
          </a:stretch>
        </p:blipFill>
        <p:spPr>
          <a:xfrm>
            <a:off x="9666417" y="0"/>
            <a:ext cx="2525583" cy="1685342"/>
          </a:xfrm>
          <a:prstGeom prst="rect">
            <a:avLst/>
          </a:prstGeom>
        </p:spPr>
      </p:pic>
    </p:spTree>
    <p:extLst>
      <p:ext uri="{BB962C8B-B14F-4D97-AF65-F5344CB8AC3E}">
        <p14:creationId xmlns:p14="http://schemas.microsoft.com/office/powerpoint/2010/main" val="377046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38151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Learning Objectives</a:t>
            </a:r>
            <a:endParaRPr lang="en-US" b="1" dirty="0"/>
          </a:p>
        </p:txBody>
      </p:sp>
      <p:sp>
        <p:nvSpPr>
          <p:cNvPr id="3" name="Content Placeholder 2"/>
          <p:cNvSpPr>
            <a:spLocks noGrp="1"/>
          </p:cNvSpPr>
          <p:nvPr>
            <p:ph idx="1"/>
          </p:nvPr>
        </p:nvSpPr>
        <p:spPr/>
        <p:txBody>
          <a:bodyPr/>
          <a:lstStyle/>
          <a:p>
            <a:r>
              <a:rPr lang="en-US" sz="2400" dirty="0" smtClean="0"/>
              <a:t>To learn and understand information security principles and best practices that you are responsible to perform in order to help protect Pace’s data.</a:t>
            </a:r>
          </a:p>
          <a:p>
            <a:r>
              <a:rPr lang="en-US" sz="2400" dirty="0" smtClean="0"/>
              <a:t>To understand that information security is everyone’s responsibility.  It is not just an IT problem.  </a:t>
            </a:r>
          </a:p>
          <a:p>
            <a:r>
              <a:rPr lang="en-US" sz="2400" dirty="0" smtClean="0"/>
              <a:t>Take the knowledge that you learn today and immediately implement these habits into your daily work routine.  Enthusiastically teach your colleagues and coworkers how to protect Pace’s information assets to help promote a culture of information security awareness.   </a:t>
            </a:r>
          </a:p>
          <a:p>
            <a:pPr marL="0" indent="0">
              <a:buNone/>
            </a:pPr>
            <a:endParaRPr lang="en-US" dirty="0"/>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106485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332" y="0"/>
            <a:ext cx="9661085" cy="6858000"/>
          </a:xfrm>
          <a:prstGeom prst="rect">
            <a:avLst/>
          </a:prstGeom>
        </p:spPr>
      </p:pic>
      <p:pic>
        <p:nvPicPr>
          <p:cNvPr id="7" name="Picture 6"/>
          <p:cNvPicPr/>
          <p:nvPr/>
        </p:nvPicPr>
        <p:blipFill>
          <a:blip r:embed="rId4"/>
          <a:stretch>
            <a:fillRect/>
          </a:stretch>
        </p:blipFill>
        <p:spPr>
          <a:xfrm>
            <a:off x="9666417" y="0"/>
            <a:ext cx="2525583" cy="1685342"/>
          </a:xfrm>
          <a:prstGeom prst="rect">
            <a:avLst/>
          </a:prstGeom>
        </p:spPr>
      </p:pic>
    </p:spTree>
    <p:extLst>
      <p:ext uri="{BB962C8B-B14F-4D97-AF65-F5344CB8AC3E}">
        <p14:creationId xmlns:p14="http://schemas.microsoft.com/office/powerpoint/2010/main" val="380809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stretch>
            <a:fillRect/>
          </a:stretch>
        </p:blipFill>
        <p:spPr>
          <a:xfrm>
            <a:off x="9666417" y="0"/>
            <a:ext cx="2525583" cy="1685342"/>
          </a:xfrm>
          <a:prstGeom prst="rect">
            <a:avLst/>
          </a:prstGeom>
        </p:spPr>
      </p:pic>
      <p:sp>
        <p:nvSpPr>
          <p:cNvPr id="2" name="Content Placeholder 1"/>
          <p:cNvSpPr>
            <a:spLocks noGrp="1"/>
          </p:cNvSpPr>
          <p:nvPr>
            <p:ph idx="1"/>
          </p:nvPr>
        </p:nvSpPr>
        <p:spPr>
          <a:xfrm>
            <a:off x="797783" y="1685342"/>
            <a:ext cx="10131425" cy="3649133"/>
          </a:xfrm>
        </p:spPr>
        <p:txBody>
          <a:bodyPr/>
          <a:lstStyle/>
          <a:p>
            <a:pPr marL="0" indent="0">
              <a:buNone/>
            </a:pPr>
            <a:r>
              <a:rPr lang="en-US" sz="3600" b="1" dirty="0" smtClean="0"/>
              <a:t>Universities Face a Rising Barrage of </a:t>
            </a:r>
            <a:r>
              <a:rPr lang="en-US" sz="3600" b="1" dirty="0" err="1" smtClean="0"/>
              <a:t>CyberAttacks</a:t>
            </a:r>
            <a:endParaRPr lang="en-US" sz="3600" b="1" dirty="0" smtClean="0"/>
          </a:p>
          <a:p>
            <a:pPr marL="0" indent="0">
              <a:buNone/>
            </a:pPr>
            <a:r>
              <a:rPr lang="en-US" sz="3600" b="1" dirty="0" smtClean="0">
                <a:hlinkClick r:id="rId4"/>
              </a:rPr>
              <a:t>NY Times Article on July 16, 2013</a:t>
            </a:r>
            <a:endParaRPr lang="en-US" sz="3600" b="1" dirty="0" smtClean="0"/>
          </a:p>
          <a:p>
            <a:pPr marL="0" indent="0">
              <a:buNone/>
            </a:pPr>
            <a:endParaRPr lang="en-US" dirty="0"/>
          </a:p>
        </p:txBody>
      </p:sp>
    </p:spTree>
    <p:extLst>
      <p:ext uri="{BB962C8B-B14F-4D97-AF65-F5344CB8AC3E}">
        <p14:creationId xmlns:p14="http://schemas.microsoft.com/office/powerpoint/2010/main" val="354484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Security Threats</a:t>
            </a:r>
            <a:endParaRPr lang="en-US" b="1" dirty="0"/>
          </a:p>
        </p:txBody>
      </p:sp>
      <p:sp>
        <p:nvSpPr>
          <p:cNvPr id="3" name="Content Placeholder 2"/>
          <p:cNvSpPr>
            <a:spLocks noGrp="1"/>
          </p:cNvSpPr>
          <p:nvPr>
            <p:ph idx="1"/>
          </p:nvPr>
        </p:nvSpPr>
        <p:spPr>
          <a:xfrm>
            <a:off x="1839099" y="1858337"/>
            <a:ext cx="10131425" cy="4827424"/>
          </a:xfrm>
        </p:spPr>
        <p:txBody>
          <a:bodyPr numCol="2">
            <a:normAutofit/>
          </a:bodyPr>
          <a:lstStyle/>
          <a:p>
            <a:r>
              <a:rPr lang="en-US" sz="3200" dirty="0" smtClean="0"/>
              <a:t>Social Engineering</a:t>
            </a:r>
          </a:p>
          <a:p>
            <a:r>
              <a:rPr lang="en-US" sz="3200" dirty="0" smtClean="0"/>
              <a:t>External Hackers</a:t>
            </a:r>
          </a:p>
          <a:p>
            <a:r>
              <a:rPr lang="en-US" sz="3200" dirty="0" smtClean="0"/>
              <a:t>Disgruntled Employees</a:t>
            </a:r>
          </a:p>
          <a:p>
            <a:r>
              <a:rPr lang="en-US" sz="3200" dirty="0" smtClean="0"/>
              <a:t>Viruses</a:t>
            </a:r>
          </a:p>
          <a:p>
            <a:r>
              <a:rPr lang="en-US" sz="3200" dirty="0" smtClean="0"/>
              <a:t>Worms</a:t>
            </a:r>
          </a:p>
          <a:p>
            <a:r>
              <a:rPr lang="en-US" sz="3200" dirty="0" smtClean="0"/>
              <a:t>Trojans</a:t>
            </a:r>
          </a:p>
          <a:p>
            <a:pPr marL="0" indent="0">
              <a:buNone/>
            </a:pPr>
            <a:endParaRPr lang="en-US" sz="3200" dirty="0"/>
          </a:p>
          <a:p>
            <a:r>
              <a:rPr lang="en-US" sz="3200" dirty="0" smtClean="0"/>
              <a:t>Keystroke Loggers</a:t>
            </a:r>
          </a:p>
          <a:p>
            <a:r>
              <a:rPr lang="en-US" sz="3200" dirty="0" smtClean="0"/>
              <a:t>Denial of Service (DOS)</a:t>
            </a:r>
          </a:p>
          <a:p>
            <a:r>
              <a:rPr lang="en-US" sz="3200" dirty="0" smtClean="0"/>
              <a:t>Phishing</a:t>
            </a:r>
          </a:p>
          <a:p>
            <a:r>
              <a:rPr lang="en-US" sz="3200" dirty="0" smtClean="0"/>
              <a:t>Identity Theft</a:t>
            </a:r>
          </a:p>
          <a:p>
            <a:r>
              <a:rPr lang="en-US" sz="3200" dirty="0" smtClean="0"/>
              <a:t>Data Leakage</a:t>
            </a:r>
          </a:p>
          <a:p>
            <a:pPr marL="0" indent="0">
              <a:buNone/>
            </a:pPr>
            <a:endParaRPr lang="en-US" sz="3200" dirty="0" smtClean="0"/>
          </a:p>
          <a:p>
            <a:endParaRPr lang="en-US" dirty="0"/>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402374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WHY do we care about security?</a:t>
            </a:r>
            <a:endParaRPr lang="en-US" b="1" dirty="0"/>
          </a:p>
        </p:txBody>
      </p:sp>
      <p:sp>
        <p:nvSpPr>
          <p:cNvPr id="3" name="Content Placeholder 2"/>
          <p:cNvSpPr>
            <a:spLocks noGrp="1"/>
          </p:cNvSpPr>
          <p:nvPr>
            <p:ph idx="1"/>
          </p:nvPr>
        </p:nvSpPr>
        <p:spPr/>
        <p:txBody>
          <a:bodyPr>
            <a:normAutofit lnSpcReduction="10000"/>
          </a:bodyPr>
          <a:lstStyle/>
          <a:p>
            <a:r>
              <a:rPr lang="en-US" sz="3200" dirty="0" smtClean="0"/>
              <a:t>Identity Theft</a:t>
            </a:r>
          </a:p>
          <a:p>
            <a:r>
              <a:rPr lang="en-US" sz="3200" dirty="0" smtClean="0"/>
              <a:t>Breach Disclosure Laws</a:t>
            </a:r>
          </a:p>
          <a:p>
            <a:r>
              <a:rPr lang="en-US" sz="3200" dirty="0" smtClean="0"/>
              <a:t>Financial Cost</a:t>
            </a:r>
          </a:p>
          <a:p>
            <a:r>
              <a:rPr lang="en-US" sz="3200" dirty="0" smtClean="0"/>
              <a:t>Legal Cost</a:t>
            </a:r>
          </a:p>
          <a:p>
            <a:r>
              <a:rPr lang="en-US" sz="3200" dirty="0" smtClean="0"/>
              <a:t>Time and money lost responding to a breach</a:t>
            </a:r>
          </a:p>
          <a:p>
            <a:r>
              <a:rPr lang="en-US" sz="3200" dirty="0" smtClean="0"/>
              <a:t>Loss of Reputation</a:t>
            </a:r>
          </a:p>
          <a:p>
            <a:endParaRPr lang="en-US" sz="3200" dirty="0"/>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226027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Personally identifiable information (PII)</a:t>
            </a:r>
            <a:endParaRPr lang="en-US" b="1" dirty="0"/>
          </a:p>
        </p:txBody>
      </p:sp>
      <p:sp>
        <p:nvSpPr>
          <p:cNvPr id="3" name="Content Placeholder 2"/>
          <p:cNvSpPr>
            <a:spLocks noGrp="1"/>
          </p:cNvSpPr>
          <p:nvPr>
            <p:ph idx="1"/>
          </p:nvPr>
        </p:nvSpPr>
        <p:spPr/>
        <p:txBody>
          <a:bodyPr>
            <a:normAutofit/>
          </a:bodyPr>
          <a:lstStyle/>
          <a:p>
            <a:pPr marL="0" indent="0">
              <a:buNone/>
            </a:pPr>
            <a:r>
              <a:rPr lang="en-US" sz="2800" dirty="0" smtClean="0"/>
              <a:t>Some examples:</a:t>
            </a:r>
          </a:p>
          <a:p>
            <a:r>
              <a:rPr lang="en-US" sz="2800" dirty="0" smtClean="0"/>
              <a:t>Social security numbers</a:t>
            </a:r>
          </a:p>
          <a:p>
            <a:r>
              <a:rPr lang="en-US" sz="2800" dirty="0"/>
              <a:t>C</a:t>
            </a:r>
            <a:r>
              <a:rPr lang="en-US" sz="2800" dirty="0" smtClean="0"/>
              <a:t>redit card numbers</a:t>
            </a:r>
          </a:p>
          <a:p>
            <a:r>
              <a:rPr lang="en-US" sz="2800" dirty="0"/>
              <a:t>B</a:t>
            </a:r>
            <a:r>
              <a:rPr lang="en-US" sz="2800" dirty="0" smtClean="0"/>
              <a:t>ank account numbers</a:t>
            </a:r>
          </a:p>
          <a:p>
            <a:r>
              <a:rPr lang="en-US" sz="2800" dirty="0"/>
              <a:t>H</a:t>
            </a:r>
            <a:r>
              <a:rPr lang="en-US" sz="2800" dirty="0" smtClean="0"/>
              <a:t>ealth information</a:t>
            </a:r>
            <a:endParaRPr lang="en-US" sz="2800" dirty="0"/>
          </a:p>
        </p:txBody>
      </p:sp>
      <p:pic>
        <p:nvPicPr>
          <p:cNvPr id="4" name="Picture 3"/>
          <p:cNvPicPr/>
          <p:nvPr/>
        </p:nvPicPr>
        <p:blipFill>
          <a:blip r:embed="rId3"/>
          <a:stretch>
            <a:fillRect/>
          </a:stretch>
        </p:blipFill>
        <p:spPr>
          <a:xfrm>
            <a:off x="9666417" y="0"/>
            <a:ext cx="2525583" cy="1685342"/>
          </a:xfrm>
          <a:prstGeom prst="rect">
            <a:avLst/>
          </a:prstGeom>
        </p:spPr>
      </p:pic>
    </p:spTree>
    <p:extLst>
      <p:ext uri="{BB962C8B-B14F-4D97-AF65-F5344CB8AC3E}">
        <p14:creationId xmlns:p14="http://schemas.microsoft.com/office/powerpoint/2010/main" val="304782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4031</TotalTime>
  <Words>2979</Words>
  <Application>Microsoft Office PowerPoint</Application>
  <PresentationFormat>Widescreen</PresentationFormat>
  <Paragraphs>251</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Celestial</vt:lpstr>
      <vt:lpstr>Promoting a Culture of Information  Security at Pace University</vt:lpstr>
      <vt:lpstr>Chris Bohlk, CISSP, C|EH Pace University Information Security Officer Information Technology Services (ITS) 235 Elm Road, West Hall 212A Briarcliff Manor, NY 10510 (914)923-2649  Office cbohlk@pace.edu  </vt:lpstr>
      <vt:lpstr>PowerPoint Presentation</vt:lpstr>
      <vt:lpstr>Learning Objectives</vt:lpstr>
      <vt:lpstr>PowerPoint Presentation</vt:lpstr>
      <vt:lpstr>PowerPoint Presentation</vt:lpstr>
      <vt:lpstr>Security Threats</vt:lpstr>
      <vt:lpstr>WHY do we care about security?</vt:lpstr>
      <vt:lpstr>Personally identifiable information (PII)</vt:lpstr>
      <vt:lpstr>Best Practices</vt:lpstr>
      <vt:lpstr>Protect against social engineering  attacks</vt:lpstr>
      <vt:lpstr>Email</vt:lpstr>
      <vt:lpstr>PowerPoint Presentation</vt:lpstr>
      <vt:lpstr>PowerPoint Presentation</vt:lpstr>
      <vt:lpstr>PowerPoint Presentation</vt:lpstr>
      <vt:lpstr>PowerPoint Presentation</vt:lpstr>
      <vt:lpstr>Web Browsing</vt:lpstr>
      <vt:lpstr>Cautiously Handle PII</vt:lpstr>
      <vt:lpstr>Social Networks</vt:lpstr>
      <vt:lpstr>Passwords</vt:lpstr>
      <vt:lpstr>Use a passphrase</vt:lpstr>
      <vt:lpstr>Apply latest security patches and  enable antivirus</vt:lpstr>
      <vt:lpstr>Physical Security</vt:lpstr>
      <vt:lpstr>Physical Data Destruction</vt:lpstr>
      <vt:lpstr>Laptops, USB Devices, and mobile devices</vt:lpstr>
      <vt:lpstr>YOUR Home Computer and Home Network</vt:lpstr>
      <vt:lpstr>Public and Other “Untrusted” Computers</vt:lpstr>
      <vt:lpstr>Wi-Fi Security</vt:lpstr>
      <vt:lpstr>Laws and Regulations</vt:lpstr>
      <vt:lpstr>Incident reporting</vt:lpstr>
      <vt:lpstr>Everyone is Responsible for Security</vt:lpstr>
      <vt:lpstr>Culture of Security </vt:lpstr>
      <vt:lpstr>Information Security Program (ISP)</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Awareness</dc:title>
  <dc:creator>Bohlk, Christopher J.</dc:creator>
  <cp:lastModifiedBy>Bohlk, Christopher J.</cp:lastModifiedBy>
  <cp:revision>363</cp:revision>
  <cp:lastPrinted>2013-06-06T20:27:06Z</cp:lastPrinted>
  <dcterms:created xsi:type="dcterms:W3CDTF">2013-02-21T16:20:04Z</dcterms:created>
  <dcterms:modified xsi:type="dcterms:W3CDTF">2013-12-10T15:37:49Z</dcterms:modified>
</cp:coreProperties>
</file>